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73" r:id="rId5"/>
    <p:sldId id="274" r:id="rId6"/>
    <p:sldId id="275" r:id="rId7"/>
    <p:sldId id="272" r:id="rId8"/>
    <p:sldId id="259" r:id="rId9"/>
    <p:sldId id="260" r:id="rId10"/>
    <p:sldId id="261" r:id="rId11"/>
    <p:sldId id="266" r:id="rId12"/>
    <p:sldId id="267" r:id="rId13"/>
    <p:sldId id="268" r:id="rId14"/>
    <p:sldId id="270" r:id="rId15"/>
    <p:sldId id="262" r:id="rId16"/>
    <p:sldId id="277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FF0066"/>
    <a:srgbClr val="FF6600"/>
    <a:srgbClr val="00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7" autoAdjust="0"/>
  </p:normalViewPr>
  <p:slideViewPr>
    <p:cSldViewPr snapToGrid="0">
      <p:cViewPr varScale="1">
        <p:scale>
          <a:sx n="70" d="100"/>
          <a:sy n="70" d="100"/>
        </p:scale>
        <p:origin x="536" y="72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C701E1-28BD-4089-955C-6FDC99244B6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10B241-B67C-4D20-A14C-940E247A45FE}">
      <dgm:prSet custT="1"/>
      <dgm:spPr/>
      <dgm:t>
        <a:bodyPr/>
        <a:lstStyle/>
        <a:p>
          <a:r>
            <a:rPr lang="en-US" sz="2600"/>
            <a:t>Missing product context (no brand/category/image)	</a:t>
          </a:r>
        </a:p>
      </dgm:t>
    </dgm:pt>
    <dgm:pt modelId="{4C230344-9D1D-4A65-A5E4-47C9C6B07CC6}" type="parTrans" cxnId="{125C9ECF-36D9-43D5-8F47-AEE36AADF30C}">
      <dgm:prSet/>
      <dgm:spPr/>
      <dgm:t>
        <a:bodyPr/>
        <a:lstStyle/>
        <a:p>
          <a:endParaRPr lang="en-US"/>
        </a:p>
      </dgm:t>
    </dgm:pt>
    <dgm:pt modelId="{316288EC-E327-43DF-B8EB-5B240DA44219}" type="sibTrans" cxnId="{125C9ECF-36D9-43D5-8F47-AEE36AADF30C}">
      <dgm:prSet custT="1"/>
      <dgm:spPr/>
      <dgm:t>
        <a:bodyPr/>
        <a:lstStyle/>
        <a:p>
          <a:endParaRPr lang="en-US" sz="2600"/>
        </a:p>
      </dgm:t>
    </dgm:pt>
    <dgm:pt modelId="{4FF9BE57-5DC8-4412-8E89-08702A441325}">
      <dgm:prSet custT="1"/>
      <dgm:spPr/>
      <dgm:t>
        <a:bodyPr/>
        <a:lstStyle/>
        <a:p>
          <a:r>
            <a:rPr lang="en-US" sz="2600"/>
            <a:t>Poor data quality (nulls, duplicates, invalid prices)	</a:t>
          </a:r>
        </a:p>
      </dgm:t>
    </dgm:pt>
    <dgm:pt modelId="{A5036B2A-72BF-4B2A-A58A-46110B40AE06}" type="parTrans" cxnId="{6C27E0DC-9C72-4C89-AC82-D1FFDFC3F32F}">
      <dgm:prSet/>
      <dgm:spPr/>
      <dgm:t>
        <a:bodyPr/>
        <a:lstStyle/>
        <a:p>
          <a:endParaRPr lang="en-US"/>
        </a:p>
      </dgm:t>
    </dgm:pt>
    <dgm:pt modelId="{C66763A4-99AF-48BD-8552-6B30D437ACAA}" type="sibTrans" cxnId="{6C27E0DC-9C72-4C89-AC82-D1FFDFC3F32F}">
      <dgm:prSet custT="1"/>
      <dgm:spPr/>
      <dgm:t>
        <a:bodyPr/>
        <a:lstStyle/>
        <a:p>
          <a:endParaRPr lang="en-US" sz="2600"/>
        </a:p>
      </dgm:t>
    </dgm:pt>
    <dgm:pt modelId="{ECC13A45-515D-4ACA-969E-DC6C711E3BEF}">
      <dgm:prSet custT="1"/>
      <dgm:spPr/>
      <dgm:t>
        <a:bodyPr/>
        <a:lstStyle/>
        <a:p>
          <a:r>
            <a:rPr lang="en-US" sz="2600"/>
            <a:t>Flat file format not suitable for dashboards or analysis</a:t>
          </a:r>
        </a:p>
      </dgm:t>
    </dgm:pt>
    <dgm:pt modelId="{5B29BACA-7A55-403E-814C-2C18B7BE41B2}" type="parTrans" cxnId="{D9950876-FBB6-4397-81B2-8263775973C4}">
      <dgm:prSet/>
      <dgm:spPr/>
      <dgm:t>
        <a:bodyPr/>
        <a:lstStyle/>
        <a:p>
          <a:endParaRPr lang="en-US"/>
        </a:p>
      </dgm:t>
    </dgm:pt>
    <dgm:pt modelId="{828A6074-CFC3-4BEB-A00A-217016E0143E}" type="sibTrans" cxnId="{D9950876-FBB6-4397-81B2-8263775973C4}">
      <dgm:prSet custT="1"/>
      <dgm:spPr/>
      <dgm:t>
        <a:bodyPr/>
        <a:lstStyle/>
        <a:p>
          <a:endParaRPr lang="en-US" sz="2600"/>
        </a:p>
      </dgm:t>
    </dgm:pt>
    <dgm:pt modelId="{C59596BA-3FC5-4686-BE61-57303359B945}">
      <dgm:prSet custT="1"/>
      <dgm:spPr/>
      <dgm:t>
        <a:bodyPr/>
        <a:lstStyle/>
        <a:p>
          <a:r>
            <a:rPr lang="en-US" sz="2600"/>
            <a:t>Manual updates with no automation	</a:t>
          </a:r>
        </a:p>
      </dgm:t>
    </dgm:pt>
    <dgm:pt modelId="{7EB63561-3526-4F1B-AC38-5FADA2E40EBE}" type="parTrans" cxnId="{76C2C739-05AC-40D2-93C0-0FB6775D0582}">
      <dgm:prSet/>
      <dgm:spPr/>
      <dgm:t>
        <a:bodyPr/>
        <a:lstStyle/>
        <a:p>
          <a:endParaRPr lang="en-US"/>
        </a:p>
      </dgm:t>
    </dgm:pt>
    <dgm:pt modelId="{C5F10C4D-A45A-4B19-B3AE-0FFBD5C02356}" type="sibTrans" cxnId="{76C2C739-05AC-40D2-93C0-0FB6775D0582}">
      <dgm:prSet custT="1"/>
      <dgm:spPr/>
      <dgm:t>
        <a:bodyPr/>
        <a:lstStyle/>
        <a:p>
          <a:endParaRPr lang="en-US" sz="2600"/>
        </a:p>
      </dgm:t>
    </dgm:pt>
    <dgm:pt modelId="{9A45CDBB-C382-4B2A-A8FE-0735C342F591}">
      <dgm:prSet custT="1"/>
      <dgm:spPr/>
      <dgm:t>
        <a:bodyPr/>
        <a:lstStyle/>
        <a:p>
          <a:r>
            <a:rPr lang="en-US" sz="2600"/>
            <a:t>No way to simulate real-time changes in product data</a:t>
          </a:r>
        </a:p>
      </dgm:t>
    </dgm:pt>
    <dgm:pt modelId="{3BF0B6B9-F500-409C-8B94-D98F149E4B92}" type="parTrans" cxnId="{9A8F9886-3A29-466C-B3C4-C1C35488EC83}">
      <dgm:prSet/>
      <dgm:spPr/>
      <dgm:t>
        <a:bodyPr/>
        <a:lstStyle/>
        <a:p>
          <a:endParaRPr lang="en-US"/>
        </a:p>
      </dgm:t>
    </dgm:pt>
    <dgm:pt modelId="{9AF0F32D-2CB2-451A-A6B1-4801B70FF6A2}" type="sibTrans" cxnId="{9A8F9886-3A29-466C-B3C4-C1C35488EC83}">
      <dgm:prSet/>
      <dgm:spPr/>
      <dgm:t>
        <a:bodyPr/>
        <a:lstStyle/>
        <a:p>
          <a:endParaRPr lang="en-US"/>
        </a:p>
      </dgm:t>
    </dgm:pt>
    <dgm:pt modelId="{28F637CC-9864-49C1-9FFE-634C3693C3F0}" type="pres">
      <dgm:prSet presAssocID="{2CC701E1-28BD-4089-955C-6FDC99244B63}" presName="outerComposite" presStyleCnt="0">
        <dgm:presLayoutVars>
          <dgm:chMax val="5"/>
          <dgm:dir/>
          <dgm:resizeHandles val="exact"/>
        </dgm:presLayoutVars>
      </dgm:prSet>
      <dgm:spPr/>
    </dgm:pt>
    <dgm:pt modelId="{833A9E8E-8D6C-4B00-AD5E-ABD0532D4AF0}" type="pres">
      <dgm:prSet presAssocID="{2CC701E1-28BD-4089-955C-6FDC99244B63}" presName="dummyMaxCanvas" presStyleCnt="0">
        <dgm:presLayoutVars/>
      </dgm:prSet>
      <dgm:spPr/>
    </dgm:pt>
    <dgm:pt modelId="{D9CEE8AA-FDA6-4B6D-8739-F6528EF9A450}" type="pres">
      <dgm:prSet presAssocID="{2CC701E1-28BD-4089-955C-6FDC99244B63}" presName="FiveNodes_1" presStyleLbl="node1" presStyleIdx="0" presStyleCnt="5">
        <dgm:presLayoutVars>
          <dgm:bulletEnabled val="1"/>
        </dgm:presLayoutVars>
      </dgm:prSet>
      <dgm:spPr/>
    </dgm:pt>
    <dgm:pt modelId="{1FEDBACE-41C9-4866-BDA6-EC477C4BBE14}" type="pres">
      <dgm:prSet presAssocID="{2CC701E1-28BD-4089-955C-6FDC99244B63}" presName="FiveNodes_2" presStyleLbl="node1" presStyleIdx="1" presStyleCnt="5">
        <dgm:presLayoutVars>
          <dgm:bulletEnabled val="1"/>
        </dgm:presLayoutVars>
      </dgm:prSet>
      <dgm:spPr/>
    </dgm:pt>
    <dgm:pt modelId="{AB226114-0D66-4817-9D1A-72AEA62ABDED}" type="pres">
      <dgm:prSet presAssocID="{2CC701E1-28BD-4089-955C-6FDC99244B63}" presName="FiveNodes_3" presStyleLbl="node1" presStyleIdx="2" presStyleCnt="5">
        <dgm:presLayoutVars>
          <dgm:bulletEnabled val="1"/>
        </dgm:presLayoutVars>
      </dgm:prSet>
      <dgm:spPr/>
    </dgm:pt>
    <dgm:pt modelId="{DD71D149-D75C-405D-A7E5-08E27EF7C658}" type="pres">
      <dgm:prSet presAssocID="{2CC701E1-28BD-4089-955C-6FDC99244B63}" presName="FiveNodes_4" presStyleLbl="node1" presStyleIdx="3" presStyleCnt="5">
        <dgm:presLayoutVars>
          <dgm:bulletEnabled val="1"/>
        </dgm:presLayoutVars>
      </dgm:prSet>
      <dgm:spPr/>
    </dgm:pt>
    <dgm:pt modelId="{026847F3-6739-4F73-B256-D120DCB4D8BD}" type="pres">
      <dgm:prSet presAssocID="{2CC701E1-28BD-4089-955C-6FDC99244B63}" presName="FiveNodes_5" presStyleLbl="node1" presStyleIdx="4" presStyleCnt="5">
        <dgm:presLayoutVars>
          <dgm:bulletEnabled val="1"/>
        </dgm:presLayoutVars>
      </dgm:prSet>
      <dgm:spPr/>
    </dgm:pt>
    <dgm:pt modelId="{4F03C704-57DF-42B1-B897-301BFC0DC8E2}" type="pres">
      <dgm:prSet presAssocID="{2CC701E1-28BD-4089-955C-6FDC99244B63}" presName="FiveConn_1-2" presStyleLbl="fgAccFollowNode1" presStyleIdx="0" presStyleCnt="4">
        <dgm:presLayoutVars>
          <dgm:bulletEnabled val="1"/>
        </dgm:presLayoutVars>
      </dgm:prSet>
      <dgm:spPr/>
    </dgm:pt>
    <dgm:pt modelId="{9C1B3288-EE39-42D4-BD1F-E7F8F1809FA8}" type="pres">
      <dgm:prSet presAssocID="{2CC701E1-28BD-4089-955C-6FDC99244B63}" presName="FiveConn_2-3" presStyleLbl="fgAccFollowNode1" presStyleIdx="1" presStyleCnt="4">
        <dgm:presLayoutVars>
          <dgm:bulletEnabled val="1"/>
        </dgm:presLayoutVars>
      </dgm:prSet>
      <dgm:spPr/>
    </dgm:pt>
    <dgm:pt modelId="{3F9C9951-4FFE-42B2-90A2-5FE12F6401B5}" type="pres">
      <dgm:prSet presAssocID="{2CC701E1-28BD-4089-955C-6FDC99244B63}" presName="FiveConn_3-4" presStyleLbl="fgAccFollowNode1" presStyleIdx="2" presStyleCnt="4">
        <dgm:presLayoutVars>
          <dgm:bulletEnabled val="1"/>
        </dgm:presLayoutVars>
      </dgm:prSet>
      <dgm:spPr/>
    </dgm:pt>
    <dgm:pt modelId="{D8540526-AFE9-4F1E-99C7-5C50E4B091DF}" type="pres">
      <dgm:prSet presAssocID="{2CC701E1-28BD-4089-955C-6FDC99244B63}" presName="FiveConn_4-5" presStyleLbl="fgAccFollowNode1" presStyleIdx="3" presStyleCnt="4">
        <dgm:presLayoutVars>
          <dgm:bulletEnabled val="1"/>
        </dgm:presLayoutVars>
      </dgm:prSet>
      <dgm:spPr/>
    </dgm:pt>
    <dgm:pt modelId="{DC42713F-4643-408F-9BB3-E55DF71A002A}" type="pres">
      <dgm:prSet presAssocID="{2CC701E1-28BD-4089-955C-6FDC99244B63}" presName="FiveNodes_1_text" presStyleLbl="node1" presStyleIdx="4" presStyleCnt="5">
        <dgm:presLayoutVars>
          <dgm:bulletEnabled val="1"/>
        </dgm:presLayoutVars>
      </dgm:prSet>
      <dgm:spPr/>
    </dgm:pt>
    <dgm:pt modelId="{E7FF4788-B47F-4643-B27E-ECFCC8812FEF}" type="pres">
      <dgm:prSet presAssocID="{2CC701E1-28BD-4089-955C-6FDC99244B63}" presName="FiveNodes_2_text" presStyleLbl="node1" presStyleIdx="4" presStyleCnt="5">
        <dgm:presLayoutVars>
          <dgm:bulletEnabled val="1"/>
        </dgm:presLayoutVars>
      </dgm:prSet>
      <dgm:spPr/>
    </dgm:pt>
    <dgm:pt modelId="{CD2612BD-5874-4AF1-93DE-FD6BEC76D048}" type="pres">
      <dgm:prSet presAssocID="{2CC701E1-28BD-4089-955C-6FDC99244B63}" presName="FiveNodes_3_text" presStyleLbl="node1" presStyleIdx="4" presStyleCnt="5">
        <dgm:presLayoutVars>
          <dgm:bulletEnabled val="1"/>
        </dgm:presLayoutVars>
      </dgm:prSet>
      <dgm:spPr/>
    </dgm:pt>
    <dgm:pt modelId="{A611C206-B8DF-4D00-A783-6668F8A53854}" type="pres">
      <dgm:prSet presAssocID="{2CC701E1-28BD-4089-955C-6FDC99244B63}" presName="FiveNodes_4_text" presStyleLbl="node1" presStyleIdx="4" presStyleCnt="5">
        <dgm:presLayoutVars>
          <dgm:bulletEnabled val="1"/>
        </dgm:presLayoutVars>
      </dgm:prSet>
      <dgm:spPr/>
    </dgm:pt>
    <dgm:pt modelId="{6BE4EBC2-7344-4741-A738-C2A1E210EE9C}" type="pres">
      <dgm:prSet presAssocID="{2CC701E1-28BD-4089-955C-6FDC99244B6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5757325-3541-4635-AADC-0604ECD33688}" type="presOf" srcId="{4FF9BE57-5DC8-4412-8E89-08702A441325}" destId="{E7FF4788-B47F-4643-B27E-ECFCC8812FEF}" srcOrd="1" destOrd="0" presId="urn:microsoft.com/office/officeart/2005/8/layout/vProcess5"/>
    <dgm:cxn modelId="{676A892C-7358-46A6-B46A-0061D8277AAF}" type="presOf" srcId="{C66763A4-99AF-48BD-8552-6B30D437ACAA}" destId="{9C1B3288-EE39-42D4-BD1F-E7F8F1809FA8}" srcOrd="0" destOrd="0" presId="urn:microsoft.com/office/officeart/2005/8/layout/vProcess5"/>
    <dgm:cxn modelId="{974B2E32-F3F1-403B-B6CC-6FFD19D1C560}" type="presOf" srcId="{C5F10C4D-A45A-4B19-B3AE-0FFBD5C02356}" destId="{D8540526-AFE9-4F1E-99C7-5C50E4B091DF}" srcOrd="0" destOrd="0" presId="urn:microsoft.com/office/officeart/2005/8/layout/vProcess5"/>
    <dgm:cxn modelId="{76C2C739-05AC-40D2-93C0-0FB6775D0582}" srcId="{2CC701E1-28BD-4089-955C-6FDC99244B63}" destId="{C59596BA-3FC5-4686-BE61-57303359B945}" srcOrd="3" destOrd="0" parTransId="{7EB63561-3526-4F1B-AC38-5FADA2E40EBE}" sibTransId="{C5F10C4D-A45A-4B19-B3AE-0FFBD5C02356}"/>
    <dgm:cxn modelId="{3416436E-242B-4FD0-91A8-1A16158344EF}" type="presOf" srcId="{2CC701E1-28BD-4089-955C-6FDC99244B63}" destId="{28F637CC-9864-49C1-9FFE-634C3693C3F0}" srcOrd="0" destOrd="0" presId="urn:microsoft.com/office/officeart/2005/8/layout/vProcess5"/>
    <dgm:cxn modelId="{D5653671-FA5D-4F02-80E3-A4D3C56EB407}" type="presOf" srcId="{4FF9BE57-5DC8-4412-8E89-08702A441325}" destId="{1FEDBACE-41C9-4866-BDA6-EC477C4BBE14}" srcOrd="0" destOrd="0" presId="urn:microsoft.com/office/officeart/2005/8/layout/vProcess5"/>
    <dgm:cxn modelId="{912EC255-E105-452F-BB2E-B03D67F31092}" type="presOf" srcId="{ECC13A45-515D-4ACA-969E-DC6C711E3BEF}" destId="{AB226114-0D66-4817-9D1A-72AEA62ABDED}" srcOrd="0" destOrd="0" presId="urn:microsoft.com/office/officeart/2005/8/layout/vProcess5"/>
    <dgm:cxn modelId="{D9950876-FBB6-4397-81B2-8263775973C4}" srcId="{2CC701E1-28BD-4089-955C-6FDC99244B63}" destId="{ECC13A45-515D-4ACA-969E-DC6C711E3BEF}" srcOrd="2" destOrd="0" parTransId="{5B29BACA-7A55-403E-814C-2C18B7BE41B2}" sibTransId="{828A6074-CFC3-4BEB-A00A-217016E0143E}"/>
    <dgm:cxn modelId="{9A8F9886-3A29-466C-B3C4-C1C35488EC83}" srcId="{2CC701E1-28BD-4089-955C-6FDC99244B63}" destId="{9A45CDBB-C382-4B2A-A8FE-0735C342F591}" srcOrd="4" destOrd="0" parTransId="{3BF0B6B9-F500-409C-8B94-D98F149E4B92}" sibTransId="{9AF0F32D-2CB2-451A-A6B1-4801B70FF6A2}"/>
    <dgm:cxn modelId="{12554490-5183-475C-B537-F396B84E51FB}" type="presOf" srcId="{C59596BA-3FC5-4686-BE61-57303359B945}" destId="{A611C206-B8DF-4D00-A783-6668F8A53854}" srcOrd="1" destOrd="0" presId="urn:microsoft.com/office/officeart/2005/8/layout/vProcess5"/>
    <dgm:cxn modelId="{ECEA4096-E0DB-4578-A907-245650A35935}" type="presOf" srcId="{ECC13A45-515D-4ACA-969E-DC6C711E3BEF}" destId="{CD2612BD-5874-4AF1-93DE-FD6BEC76D048}" srcOrd="1" destOrd="0" presId="urn:microsoft.com/office/officeart/2005/8/layout/vProcess5"/>
    <dgm:cxn modelId="{A6523FB5-DA25-4FB8-A03A-E49730C08DF8}" type="presOf" srcId="{5610B241-B67C-4D20-A14C-940E247A45FE}" destId="{D9CEE8AA-FDA6-4B6D-8739-F6528EF9A450}" srcOrd="0" destOrd="0" presId="urn:microsoft.com/office/officeart/2005/8/layout/vProcess5"/>
    <dgm:cxn modelId="{74896DB5-8451-4FA1-AA1C-943D5C0CA5D5}" type="presOf" srcId="{316288EC-E327-43DF-B8EB-5B240DA44219}" destId="{4F03C704-57DF-42B1-B897-301BFC0DC8E2}" srcOrd="0" destOrd="0" presId="urn:microsoft.com/office/officeart/2005/8/layout/vProcess5"/>
    <dgm:cxn modelId="{17DDAFBB-B5C2-4A93-B123-268F27F25F06}" type="presOf" srcId="{828A6074-CFC3-4BEB-A00A-217016E0143E}" destId="{3F9C9951-4FFE-42B2-90A2-5FE12F6401B5}" srcOrd="0" destOrd="0" presId="urn:microsoft.com/office/officeart/2005/8/layout/vProcess5"/>
    <dgm:cxn modelId="{CB8B35C5-CEFB-44A8-8607-E3813B024D02}" type="presOf" srcId="{9A45CDBB-C382-4B2A-A8FE-0735C342F591}" destId="{6BE4EBC2-7344-4741-A738-C2A1E210EE9C}" srcOrd="1" destOrd="0" presId="urn:microsoft.com/office/officeart/2005/8/layout/vProcess5"/>
    <dgm:cxn modelId="{125C9ECF-36D9-43D5-8F47-AEE36AADF30C}" srcId="{2CC701E1-28BD-4089-955C-6FDC99244B63}" destId="{5610B241-B67C-4D20-A14C-940E247A45FE}" srcOrd="0" destOrd="0" parTransId="{4C230344-9D1D-4A65-A5E4-47C9C6B07CC6}" sibTransId="{316288EC-E327-43DF-B8EB-5B240DA44219}"/>
    <dgm:cxn modelId="{6C27E0DC-9C72-4C89-AC82-D1FFDFC3F32F}" srcId="{2CC701E1-28BD-4089-955C-6FDC99244B63}" destId="{4FF9BE57-5DC8-4412-8E89-08702A441325}" srcOrd="1" destOrd="0" parTransId="{A5036B2A-72BF-4B2A-A58A-46110B40AE06}" sibTransId="{C66763A4-99AF-48BD-8552-6B30D437ACAA}"/>
    <dgm:cxn modelId="{D35610DE-81BD-4AEB-BFF1-978B24230CF8}" type="presOf" srcId="{5610B241-B67C-4D20-A14C-940E247A45FE}" destId="{DC42713F-4643-408F-9BB3-E55DF71A002A}" srcOrd="1" destOrd="0" presId="urn:microsoft.com/office/officeart/2005/8/layout/vProcess5"/>
    <dgm:cxn modelId="{D7A2C9E8-99EE-4FE1-AC63-0C21DFA8F521}" type="presOf" srcId="{9A45CDBB-C382-4B2A-A8FE-0735C342F591}" destId="{026847F3-6739-4F73-B256-D120DCB4D8BD}" srcOrd="0" destOrd="0" presId="urn:microsoft.com/office/officeart/2005/8/layout/vProcess5"/>
    <dgm:cxn modelId="{768B85FC-D157-4C7C-9887-993028561899}" type="presOf" srcId="{C59596BA-3FC5-4686-BE61-57303359B945}" destId="{DD71D149-D75C-405D-A7E5-08E27EF7C658}" srcOrd="0" destOrd="0" presId="urn:microsoft.com/office/officeart/2005/8/layout/vProcess5"/>
    <dgm:cxn modelId="{36067EDC-9293-46EB-96F6-CC2A8076B358}" type="presParOf" srcId="{28F637CC-9864-49C1-9FFE-634C3693C3F0}" destId="{833A9E8E-8D6C-4B00-AD5E-ABD0532D4AF0}" srcOrd="0" destOrd="0" presId="urn:microsoft.com/office/officeart/2005/8/layout/vProcess5"/>
    <dgm:cxn modelId="{8B24B658-673F-4EC2-B8D9-14D225FA0D39}" type="presParOf" srcId="{28F637CC-9864-49C1-9FFE-634C3693C3F0}" destId="{D9CEE8AA-FDA6-4B6D-8739-F6528EF9A450}" srcOrd="1" destOrd="0" presId="urn:microsoft.com/office/officeart/2005/8/layout/vProcess5"/>
    <dgm:cxn modelId="{CECB0BFE-BDC1-44AC-8C41-F840557021E8}" type="presParOf" srcId="{28F637CC-9864-49C1-9FFE-634C3693C3F0}" destId="{1FEDBACE-41C9-4866-BDA6-EC477C4BBE14}" srcOrd="2" destOrd="0" presId="urn:microsoft.com/office/officeart/2005/8/layout/vProcess5"/>
    <dgm:cxn modelId="{27E12ADC-7267-4026-8FEE-D8C48A372CD3}" type="presParOf" srcId="{28F637CC-9864-49C1-9FFE-634C3693C3F0}" destId="{AB226114-0D66-4817-9D1A-72AEA62ABDED}" srcOrd="3" destOrd="0" presId="urn:microsoft.com/office/officeart/2005/8/layout/vProcess5"/>
    <dgm:cxn modelId="{6F3E8380-2347-42B0-A984-F76A9B4C760C}" type="presParOf" srcId="{28F637CC-9864-49C1-9FFE-634C3693C3F0}" destId="{DD71D149-D75C-405D-A7E5-08E27EF7C658}" srcOrd="4" destOrd="0" presId="urn:microsoft.com/office/officeart/2005/8/layout/vProcess5"/>
    <dgm:cxn modelId="{642CDE0A-1DA8-4B6B-8BF2-FFF13D55975C}" type="presParOf" srcId="{28F637CC-9864-49C1-9FFE-634C3693C3F0}" destId="{026847F3-6739-4F73-B256-D120DCB4D8BD}" srcOrd="5" destOrd="0" presId="urn:microsoft.com/office/officeart/2005/8/layout/vProcess5"/>
    <dgm:cxn modelId="{3CA12486-C129-4F39-A32B-B9E4E90BB026}" type="presParOf" srcId="{28F637CC-9864-49C1-9FFE-634C3693C3F0}" destId="{4F03C704-57DF-42B1-B897-301BFC0DC8E2}" srcOrd="6" destOrd="0" presId="urn:microsoft.com/office/officeart/2005/8/layout/vProcess5"/>
    <dgm:cxn modelId="{8BAC94A7-0904-4CA8-BFB3-DCC509F136AC}" type="presParOf" srcId="{28F637CC-9864-49C1-9FFE-634C3693C3F0}" destId="{9C1B3288-EE39-42D4-BD1F-E7F8F1809FA8}" srcOrd="7" destOrd="0" presId="urn:microsoft.com/office/officeart/2005/8/layout/vProcess5"/>
    <dgm:cxn modelId="{362E2E2C-4D37-4700-9D4D-06B60388D969}" type="presParOf" srcId="{28F637CC-9864-49C1-9FFE-634C3693C3F0}" destId="{3F9C9951-4FFE-42B2-90A2-5FE12F6401B5}" srcOrd="8" destOrd="0" presId="urn:microsoft.com/office/officeart/2005/8/layout/vProcess5"/>
    <dgm:cxn modelId="{50763FA4-9089-4306-A653-23794FD6145B}" type="presParOf" srcId="{28F637CC-9864-49C1-9FFE-634C3693C3F0}" destId="{D8540526-AFE9-4F1E-99C7-5C50E4B091DF}" srcOrd="9" destOrd="0" presId="urn:microsoft.com/office/officeart/2005/8/layout/vProcess5"/>
    <dgm:cxn modelId="{45489677-3C01-48BE-8EBB-EDE1DA882858}" type="presParOf" srcId="{28F637CC-9864-49C1-9FFE-634C3693C3F0}" destId="{DC42713F-4643-408F-9BB3-E55DF71A002A}" srcOrd="10" destOrd="0" presId="urn:microsoft.com/office/officeart/2005/8/layout/vProcess5"/>
    <dgm:cxn modelId="{66CD3CA9-D6ED-4549-A6CA-A6AC75B00744}" type="presParOf" srcId="{28F637CC-9864-49C1-9FFE-634C3693C3F0}" destId="{E7FF4788-B47F-4643-B27E-ECFCC8812FEF}" srcOrd="11" destOrd="0" presId="urn:microsoft.com/office/officeart/2005/8/layout/vProcess5"/>
    <dgm:cxn modelId="{47F1961D-2C02-4881-AE2F-22E63CCAE700}" type="presParOf" srcId="{28F637CC-9864-49C1-9FFE-634C3693C3F0}" destId="{CD2612BD-5874-4AF1-93DE-FD6BEC76D048}" srcOrd="12" destOrd="0" presId="urn:microsoft.com/office/officeart/2005/8/layout/vProcess5"/>
    <dgm:cxn modelId="{67E4C95E-F68A-431A-8E7B-009D96496F15}" type="presParOf" srcId="{28F637CC-9864-49C1-9FFE-634C3693C3F0}" destId="{A611C206-B8DF-4D00-A783-6668F8A53854}" srcOrd="13" destOrd="0" presId="urn:microsoft.com/office/officeart/2005/8/layout/vProcess5"/>
    <dgm:cxn modelId="{C17503AD-45B7-44A5-BB38-76AB5B7A220A}" type="presParOf" srcId="{28F637CC-9864-49C1-9FFE-634C3693C3F0}" destId="{6BE4EBC2-7344-4741-A738-C2A1E210EE9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7D6769-13D9-4DFF-AAD3-399BE7A3CFD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BD30727-5175-4488-9C43-7E42F1E76D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We built an automated ETL pipeline that cleans Kaggle data, enriches all products using metadata from an external API, stores everything in a normalized SQL Server database, and connects it to Tableau for live dashboards.</a:t>
          </a:r>
        </a:p>
      </dgm:t>
    </dgm:pt>
    <dgm:pt modelId="{60AA581F-5C3B-4AB9-8752-E094B2DBE574}" type="parTrans" cxnId="{BC2E1BAB-9A99-49BE-8040-8389AE4BC7BC}">
      <dgm:prSet/>
      <dgm:spPr/>
      <dgm:t>
        <a:bodyPr/>
        <a:lstStyle/>
        <a:p>
          <a:endParaRPr lang="en-US"/>
        </a:p>
      </dgm:t>
    </dgm:pt>
    <dgm:pt modelId="{FE53C369-C3C7-46F6-B82F-CEE6AE85F081}" type="sibTrans" cxnId="{BC2E1BAB-9A99-49BE-8040-8389AE4BC7B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8DAEB3-8816-4F4E-8357-648D1B709E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 .bat script schedules the full process for regular refresh.</a:t>
          </a:r>
        </a:p>
      </dgm:t>
    </dgm:pt>
    <dgm:pt modelId="{716561BF-F310-4A11-B6F9-9C47A09514FC}" type="parTrans" cxnId="{F38F397C-B9CC-4972-A3C4-1754A00864B4}">
      <dgm:prSet/>
      <dgm:spPr/>
      <dgm:t>
        <a:bodyPr/>
        <a:lstStyle/>
        <a:p>
          <a:endParaRPr lang="en-US"/>
        </a:p>
      </dgm:t>
    </dgm:pt>
    <dgm:pt modelId="{B668902A-54EE-4BE7-A791-CF2AEF85334A}" type="sibTrans" cxnId="{F38F397C-B9CC-4972-A3C4-1754A00864B4}">
      <dgm:prSet/>
      <dgm:spPr/>
      <dgm:t>
        <a:bodyPr/>
        <a:lstStyle/>
        <a:p>
          <a:endParaRPr lang="en-US"/>
        </a:p>
      </dgm:t>
    </dgm:pt>
    <dgm:pt modelId="{0C9F026D-0C0C-4F63-ABEC-FCA2493A464F}" type="pres">
      <dgm:prSet presAssocID="{187D6769-13D9-4DFF-AAD3-399BE7A3CFDE}" presName="root" presStyleCnt="0">
        <dgm:presLayoutVars>
          <dgm:dir/>
          <dgm:resizeHandles val="exact"/>
        </dgm:presLayoutVars>
      </dgm:prSet>
      <dgm:spPr/>
    </dgm:pt>
    <dgm:pt modelId="{A429DB20-A6E7-4CAB-8C20-DF2E1B1E7B0E}" type="pres">
      <dgm:prSet presAssocID="{187D6769-13D9-4DFF-AAD3-399BE7A3CFDE}" presName="container" presStyleCnt="0">
        <dgm:presLayoutVars>
          <dgm:dir/>
          <dgm:resizeHandles val="exact"/>
        </dgm:presLayoutVars>
      </dgm:prSet>
      <dgm:spPr/>
    </dgm:pt>
    <dgm:pt modelId="{1AA5D40A-D822-4672-82C8-C4AAD4C7EBE0}" type="pres">
      <dgm:prSet presAssocID="{ABD30727-5175-4488-9C43-7E42F1E76DD6}" presName="compNode" presStyleCnt="0"/>
      <dgm:spPr/>
    </dgm:pt>
    <dgm:pt modelId="{E4F6F09E-BDFA-4A0B-BE31-45CEFAE14419}" type="pres">
      <dgm:prSet presAssocID="{ABD30727-5175-4488-9C43-7E42F1E76DD6}" presName="iconBgRect" presStyleLbl="bgShp" presStyleIdx="0" presStyleCnt="2"/>
      <dgm:spPr/>
    </dgm:pt>
    <dgm:pt modelId="{21EE4C0D-F3DD-4334-BD66-5C67CFA76BBA}" type="pres">
      <dgm:prSet presAssocID="{ABD30727-5175-4488-9C43-7E42F1E76D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D5B9E6-ADAF-4B35-990C-02FF9D0F236E}" type="pres">
      <dgm:prSet presAssocID="{ABD30727-5175-4488-9C43-7E42F1E76DD6}" presName="spaceRect" presStyleCnt="0"/>
      <dgm:spPr/>
    </dgm:pt>
    <dgm:pt modelId="{A8AEA499-765C-487C-8544-F6A7F24063F5}" type="pres">
      <dgm:prSet presAssocID="{ABD30727-5175-4488-9C43-7E42F1E76DD6}" presName="textRect" presStyleLbl="revTx" presStyleIdx="0" presStyleCnt="2">
        <dgm:presLayoutVars>
          <dgm:chMax val="1"/>
          <dgm:chPref val="1"/>
        </dgm:presLayoutVars>
      </dgm:prSet>
      <dgm:spPr/>
    </dgm:pt>
    <dgm:pt modelId="{0781791D-C515-4833-9C18-F6FF621535E0}" type="pres">
      <dgm:prSet presAssocID="{FE53C369-C3C7-46F6-B82F-CEE6AE85F081}" presName="sibTrans" presStyleLbl="sibTrans2D1" presStyleIdx="0" presStyleCnt="0"/>
      <dgm:spPr/>
    </dgm:pt>
    <dgm:pt modelId="{F632D78C-8368-46A8-9BFA-C5F93072C3EA}" type="pres">
      <dgm:prSet presAssocID="{298DAEB3-8816-4F4E-8357-648D1B709E6F}" presName="compNode" presStyleCnt="0"/>
      <dgm:spPr/>
    </dgm:pt>
    <dgm:pt modelId="{A498350C-CFD4-4DE3-A617-38B49DFFB7B3}" type="pres">
      <dgm:prSet presAssocID="{298DAEB3-8816-4F4E-8357-648D1B709E6F}" presName="iconBgRect" presStyleLbl="bgShp" presStyleIdx="1" presStyleCnt="2"/>
      <dgm:spPr/>
    </dgm:pt>
    <dgm:pt modelId="{E8CA8B80-8663-426C-8C43-AFEC44801897}" type="pres">
      <dgm:prSet presAssocID="{298DAEB3-8816-4F4E-8357-648D1B709E6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3ABA405C-0B4A-4376-8C47-CF5E934E79F1}" type="pres">
      <dgm:prSet presAssocID="{298DAEB3-8816-4F4E-8357-648D1B709E6F}" presName="spaceRect" presStyleCnt="0"/>
      <dgm:spPr/>
    </dgm:pt>
    <dgm:pt modelId="{2F19A549-78BA-4EDC-9DB8-5B09370A8AD1}" type="pres">
      <dgm:prSet presAssocID="{298DAEB3-8816-4F4E-8357-648D1B709E6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9257402-B80B-4917-9916-743D7F81B242}" type="presOf" srcId="{FE53C369-C3C7-46F6-B82F-CEE6AE85F081}" destId="{0781791D-C515-4833-9C18-F6FF621535E0}" srcOrd="0" destOrd="0" presId="urn:microsoft.com/office/officeart/2018/2/layout/IconCircleList"/>
    <dgm:cxn modelId="{22A6DF4D-BE6F-4E90-8752-8FC81D52FE58}" type="presOf" srcId="{187D6769-13D9-4DFF-AAD3-399BE7A3CFDE}" destId="{0C9F026D-0C0C-4F63-ABEC-FCA2493A464F}" srcOrd="0" destOrd="0" presId="urn:microsoft.com/office/officeart/2018/2/layout/IconCircleList"/>
    <dgm:cxn modelId="{9BA95573-67E9-4EE1-AE5C-5C346DDD976A}" type="presOf" srcId="{ABD30727-5175-4488-9C43-7E42F1E76DD6}" destId="{A8AEA499-765C-487C-8544-F6A7F24063F5}" srcOrd="0" destOrd="0" presId="urn:microsoft.com/office/officeart/2018/2/layout/IconCircleList"/>
    <dgm:cxn modelId="{F38F397C-B9CC-4972-A3C4-1754A00864B4}" srcId="{187D6769-13D9-4DFF-AAD3-399BE7A3CFDE}" destId="{298DAEB3-8816-4F4E-8357-648D1B709E6F}" srcOrd="1" destOrd="0" parTransId="{716561BF-F310-4A11-B6F9-9C47A09514FC}" sibTransId="{B668902A-54EE-4BE7-A791-CF2AEF85334A}"/>
    <dgm:cxn modelId="{BC2E1BAB-9A99-49BE-8040-8389AE4BC7BC}" srcId="{187D6769-13D9-4DFF-AAD3-399BE7A3CFDE}" destId="{ABD30727-5175-4488-9C43-7E42F1E76DD6}" srcOrd="0" destOrd="0" parTransId="{60AA581F-5C3B-4AB9-8752-E094B2DBE574}" sibTransId="{FE53C369-C3C7-46F6-B82F-CEE6AE85F081}"/>
    <dgm:cxn modelId="{194106E5-A4E4-4FE3-80A6-CE98412F9FA4}" type="presOf" srcId="{298DAEB3-8816-4F4E-8357-648D1B709E6F}" destId="{2F19A549-78BA-4EDC-9DB8-5B09370A8AD1}" srcOrd="0" destOrd="0" presId="urn:microsoft.com/office/officeart/2018/2/layout/IconCircleList"/>
    <dgm:cxn modelId="{C6DAA04C-A918-4467-B987-09B15693EE54}" type="presParOf" srcId="{0C9F026D-0C0C-4F63-ABEC-FCA2493A464F}" destId="{A429DB20-A6E7-4CAB-8C20-DF2E1B1E7B0E}" srcOrd="0" destOrd="0" presId="urn:microsoft.com/office/officeart/2018/2/layout/IconCircleList"/>
    <dgm:cxn modelId="{7EFC4097-1291-45F3-9563-4290C896EBE3}" type="presParOf" srcId="{A429DB20-A6E7-4CAB-8C20-DF2E1B1E7B0E}" destId="{1AA5D40A-D822-4672-82C8-C4AAD4C7EBE0}" srcOrd="0" destOrd="0" presId="urn:microsoft.com/office/officeart/2018/2/layout/IconCircleList"/>
    <dgm:cxn modelId="{DD960A5D-1E88-4E4F-BFAC-23DC7DA614D5}" type="presParOf" srcId="{1AA5D40A-D822-4672-82C8-C4AAD4C7EBE0}" destId="{E4F6F09E-BDFA-4A0B-BE31-45CEFAE14419}" srcOrd="0" destOrd="0" presId="urn:microsoft.com/office/officeart/2018/2/layout/IconCircleList"/>
    <dgm:cxn modelId="{4DC668A8-F115-406C-BE0D-E9F9FBF2CF3F}" type="presParOf" srcId="{1AA5D40A-D822-4672-82C8-C4AAD4C7EBE0}" destId="{21EE4C0D-F3DD-4334-BD66-5C67CFA76BBA}" srcOrd="1" destOrd="0" presId="urn:microsoft.com/office/officeart/2018/2/layout/IconCircleList"/>
    <dgm:cxn modelId="{A23926B7-51BC-423E-8014-7715074EEFB0}" type="presParOf" srcId="{1AA5D40A-D822-4672-82C8-C4AAD4C7EBE0}" destId="{D5D5B9E6-ADAF-4B35-990C-02FF9D0F236E}" srcOrd="2" destOrd="0" presId="urn:microsoft.com/office/officeart/2018/2/layout/IconCircleList"/>
    <dgm:cxn modelId="{3E61B802-7D49-444A-ACFC-CCEF277B0ED7}" type="presParOf" srcId="{1AA5D40A-D822-4672-82C8-C4AAD4C7EBE0}" destId="{A8AEA499-765C-487C-8544-F6A7F24063F5}" srcOrd="3" destOrd="0" presId="urn:microsoft.com/office/officeart/2018/2/layout/IconCircleList"/>
    <dgm:cxn modelId="{D4049D8F-CF76-4AFE-9582-C4135CBC3F44}" type="presParOf" srcId="{A429DB20-A6E7-4CAB-8C20-DF2E1B1E7B0E}" destId="{0781791D-C515-4833-9C18-F6FF621535E0}" srcOrd="1" destOrd="0" presId="urn:microsoft.com/office/officeart/2018/2/layout/IconCircleList"/>
    <dgm:cxn modelId="{3269C0B6-850C-42BE-AAC5-B9BCD7DBD186}" type="presParOf" srcId="{A429DB20-A6E7-4CAB-8C20-DF2E1B1E7B0E}" destId="{F632D78C-8368-46A8-9BFA-C5F93072C3EA}" srcOrd="2" destOrd="0" presId="urn:microsoft.com/office/officeart/2018/2/layout/IconCircleList"/>
    <dgm:cxn modelId="{F35E7CD1-90FB-4D2B-9159-3AA2A08FFA48}" type="presParOf" srcId="{F632D78C-8368-46A8-9BFA-C5F93072C3EA}" destId="{A498350C-CFD4-4DE3-A617-38B49DFFB7B3}" srcOrd="0" destOrd="0" presId="urn:microsoft.com/office/officeart/2018/2/layout/IconCircleList"/>
    <dgm:cxn modelId="{AED7AAA4-68F2-46E2-997A-ED8537BE9EAD}" type="presParOf" srcId="{F632D78C-8368-46A8-9BFA-C5F93072C3EA}" destId="{E8CA8B80-8663-426C-8C43-AFEC44801897}" srcOrd="1" destOrd="0" presId="urn:microsoft.com/office/officeart/2018/2/layout/IconCircleList"/>
    <dgm:cxn modelId="{A47A2DD7-581D-4D03-9422-958BB9BDD1EF}" type="presParOf" srcId="{F632D78C-8368-46A8-9BFA-C5F93072C3EA}" destId="{3ABA405C-0B4A-4376-8C47-CF5E934E79F1}" srcOrd="2" destOrd="0" presId="urn:microsoft.com/office/officeart/2018/2/layout/IconCircleList"/>
    <dgm:cxn modelId="{3BA18B19-9613-43AE-8F55-6840D5A48837}" type="presParOf" srcId="{F632D78C-8368-46A8-9BFA-C5F93072C3EA}" destId="{2F19A549-78BA-4EDC-9DB8-5B09370A8AD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68D166-0371-4199-82F0-6C39A67FB8E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652D348-ECB0-496F-B722-354F8385CCE7}">
      <dgm:prSet custT="1"/>
      <dgm:spPr/>
      <dgm:t>
        <a:bodyPr/>
        <a:lstStyle/>
        <a:p>
          <a:r>
            <a:rPr lang="en-US" sz="2200" dirty="0"/>
            <a:t>Cleaned and normalized flat CSV file from Kaggle.</a:t>
          </a:r>
        </a:p>
      </dgm:t>
    </dgm:pt>
    <dgm:pt modelId="{83747B40-4B12-4ABD-A8DB-17AAC53E2D3C}" type="parTrans" cxnId="{79162A50-C74A-4A1A-96D0-7E3C6A0E710A}">
      <dgm:prSet/>
      <dgm:spPr/>
      <dgm:t>
        <a:bodyPr/>
        <a:lstStyle/>
        <a:p>
          <a:endParaRPr lang="en-US"/>
        </a:p>
      </dgm:t>
    </dgm:pt>
    <dgm:pt modelId="{4F09EA5F-7967-485E-8127-426A89ED78A4}" type="sibTrans" cxnId="{79162A50-C74A-4A1A-96D0-7E3C6A0E710A}">
      <dgm:prSet/>
      <dgm:spPr/>
      <dgm:t>
        <a:bodyPr/>
        <a:lstStyle/>
        <a:p>
          <a:endParaRPr lang="en-US"/>
        </a:p>
      </dgm:t>
    </dgm:pt>
    <dgm:pt modelId="{14868F5E-1CF6-4BB5-B3A2-4D65E2F99E6A}">
      <dgm:prSet custT="1"/>
      <dgm:spPr/>
      <dgm:t>
        <a:bodyPr/>
        <a:lstStyle/>
        <a:p>
          <a:r>
            <a:rPr lang="en-US" sz="2200" dirty="0"/>
            <a:t>Removed nulls, duplicates, and invalid entries.</a:t>
          </a:r>
        </a:p>
      </dgm:t>
    </dgm:pt>
    <dgm:pt modelId="{18BF2217-4CC3-447A-BC32-5CCC45F51314}" type="parTrans" cxnId="{CABC05DA-C213-4B6B-9679-6953DDFEBDCB}">
      <dgm:prSet/>
      <dgm:spPr/>
      <dgm:t>
        <a:bodyPr/>
        <a:lstStyle/>
        <a:p>
          <a:endParaRPr lang="en-US"/>
        </a:p>
      </dgm:t>
    </dgm:pt>
    <dgm:pt modelId="{3C6418F3-91CB-44BF-BB3F-ED5360608FCB}" type="sibTrans" cxnId="{CABC05DA-C213-4B6B-9679-6953DDFEBDCB}">
      <dgm:prSet/>
      <dgm:spPr/>
      <dgm:t>
        <a:bodyPr/>
        <a:lstStyle/>
        <a:p>
          <a:endParaRPr lang="en-US"/>
        </a:p>
      </dgm:t>
    </dgm:pt>
    <dgm:pt modelId="{76A65F96-4805-4406-9E93-20E6C691906A}">
      <dgm:prSet custT="1"/>
      <dgm:spPr/>
      <dgm:t>
        <a:bodyPr/>
        <a:lstStyle/>
        <a:p>
          <a:r>
            <a:rPr lang="en-US" sz="2200" dirty="0"/>
            <a:t>API integration enriched products with additional metadata.</a:t>
          </a:r>
        </a:p>
      </dgm:t>
    </dgm:pt>
    <dgm:pt modelId="{9E72405E-C396-4C47-9A3A-C8531D8A233C}" type="parTrans" cxnId="{E64DDDC2-1C93-473F-B615-E2C4248CB6AA}">
      <dgm:prSet/>
      <dgm:spPr/>
      <dgm:t>
        <a:bodyPr/>
        <a:lstStyle/>
        <a:p>
          <a:endParaRPr lang="en-US"/>
        </a:p>
      </dgm:t>
    </dgm:pt>
    <dgm:pt modelId="{91FA0684-DAE7-4C39-B404-11231D83B967}" type="sibTrans" cxnId="{E64DDDC2-1C93-473F-B615-E2C4248CB6AA}">
      <dgm:prSet/>
      <dgm:spPr/>
      <dgm:t>
        <a:bodyPr/>
        <a:lstStyle/>
        <a:p>
          <a:endParaRPr lang="en-US"/>
        </a:p>
      </dgm:t>
    </dgm:pt>
    <dgm:pt modelId="{FEA3B2D1-9DCF-4ED6-9B80-2D36171E3FFA}">
      <dgm:prSet custT="1"/>
      <dgm:spPr/>
      <dgm:t>
        <a:bodyPr/>
        <a:lstStyle/>
        <a:p>
          <a:pPr algn="ctr"/>
          <a:r>
            <a:rPr lang="en-US" sz="2200" dirty="0"/>
            <a:t>Used pandas for ETL and saved 5 normalized tables:</a:t>
          </a:r>
        </a:p>
      </dgm:t>
    </dgm:pt>
    <dgm:pt modelId="{03288112-39BB-4931-98C7-BAECCE3DBF91}" type="parTrans" cxnId="{0A58ACA1-180C-4E3B-BA39-C0C318BBA1BB}">
      <dgm:prSet/>
      <dgm:spPr/>
      <dgm:t>
        <a:bodyPr/>
        <a:lstStyle/>
        <a:p>
          <a:endParaRPr lang="en-US"/>
        </a:p>
      </dgm:t>
    </dgm:pt>
    <dgm:pt modelId="{F477F1B0-2511-4A2D-98D4-49235E189F7F}" type="sibTrans" cxnId="{0A58ACA1-180C-4E3B-BA39-C0C318BBA1BB}">
      <dgm:prSet/>
      <dgm:spPr/>
      <dgm:t>
        <a:bodyPr/>
        <a:lstStyle/>
        <a:p>
          <a:endParaRPr lang="en-US"/>
        </a:p>
      </dgm:t>
    </dgm:pt>
    <dgm:pt modelId="{5CFA8F98-7AFC-4073-AB88-D7C676B3CA25}">
      <dgm:prSet custT="1"/>
      <dgm:spPr/>
      <dgm:t>
        <a:bodyPr/>
        <a:lstStyle/>
        <a:p>
          <a:pPr algn="ctr"/>
          <a:r>
            <a:rPr lang="en-US" sz="2200" dirty="0"/>
            <a:t>orders.csv, order_details.csv, customers.csv, products.csv, brands.csv</a:t>
          </a:r>
        </a:p>
      </dgm:t>
    </dgm:pt>
    <dgm:pt modelId="{7AC77E37-946D-4E86-AF5D-0CCE07FA4FC3}" type="parTrans" cxnId="{A30F2DC0-7F54-4B35-B4B3-686B32A2DB49}">
      <dgm:prSet/>
      <dgm:spPr/>
      <dgm:t>
        <a:bodyPr/>
        <a:lstStyle/>
        <a:p>
          <a:endParaRPr lang="en-US"/>
        </a:p>
      </dgm:t>
    </dgm:pt>
    <dgm:pt modelId="{7FCFBB8D-1B8E-4623-9E18-35EE15BAF2F5}" type="sibTrans" cxnId="{A30F2DC0-7F54-4B35-B4B3-686B32A2DB49}">
      <dgm:prSet/>
      <dgm:spPr/>
      <dgm:t>
        <a:bodyPr/>
        <a:lstStyle/>
        <a:p>
          <a:endParaRPr lang="en-US"/>
        </a:p>
      </dgm:t>
    </dgm:pt>
    <dgm:pt modelId="{F98474A7-209C-4543-9CC6-A3E6FDE59FDA}" type="pres">
      <dgm:prSet presAssocID="{0668D166-0371-4199-82F0-6C39A67FB8EB}" presName="diagram" presStyleCnt="0">
        <dgm:presLayoutVars>
          <dgm:dir/>
          <dgm:resizeHandles val="exact"/>
        </dgm:presLayoutVars>
      </dgm:prSet>
      <dgm:spPr/>
    </dgm:pt>
    <dgm:pt modelId="{9B6917D0-34E8-49D0-A78F-7D50B9E197BF}" type="pres">
      <dgm:prSet presAssocID="{A652D348-ECB0-496F-B722-354F8385CCE7}" presName="node" presStyleLbl="node1" presStyleIdx="0" presStyleCnt="4">
        <dgm:presLayoutVars>
          <dgm:bulletEnabled val="1"/>
        </dgm:presLayoutVars>
      </dgm:prSet>
      <dgm:spPr/>
    </dgm:pt>
    <dgm:pt modelId="{2240F409-1DCE-4222-9D57-4C59792C0B18}" type="pres">
      <dgm:prSet presAssocID="{4F09EA5F-7967-485E-8127-426A89ED78A4}" presName="sibTrans" presStyleCnt="0"/>
      <dgm:spPr/>
    </dgm:pt>
    <dgm:pt modelId="{9C013EDB-A9A3-4C55-8885-97F0A0B3BFFB}" type="pres">
      <dgm:prSet presAssocID="{14868F5E-1CF6-4BB5-B3A2-4D65E2F99E6A}" presName="node" presStyleLbl="node1" presStyleIdx="1" presStyleCnt="4">
        <dgm:presLayoutVars>
          <dgm:bulletEnabled val="1"/>
        </dgm:presLayoutVars>
      </dgm:prSet>
      <dgm:spPr/>
    </dgm:pt>
    <dgm:pt modelId="{72C2AC34-7F14-47A5-B93D-8997312E0D7D}" type="pres">
      <dgm:prSet presAssocID="{3C6418F3-91CB-44BF-BB3F-ED5360608FCB}" presName="sibTrans" presStyleCnt="0"/>
      <dgm:spPr/>
    </dgm:pt>
    <dgm:pt modelId="{0B356EF7-17F5-477E-83E7-7806097755C0}" type="pres">
      <dgm:prSet presAssocID="{76A65F96-4805-4406-9E93-20E6C691906A}" presName="node" presStyleLbl="node1" presStyleIdx="2" presStyleCnt="4">
        <dgm:presLayoutVars>
          <dgm:bulletEnabled val="1"/>
        </dgm:presLayoutVars>
      </dgm:prSet>
      <dgm:spPr/>
    </dgm:pt>
    <dgm:pt modelId="{5C23D0F0-5E91-495F-BCE5-9EE00F063F11}" type="pres">
      <dgm:prSet presAssocID="{91FA0684-DAE7-4C39-B404-11231D83B967}" presName="sibTrans" presStyleCnt="0"/>
      <dgm:spPr/>
    </dgm:pt>
    <dgm:pt modelId="{7B77B599-C86F-4AF2-9EE5-648A8D5216A5}" type="pres">
      <dgm:prSet presAssocID="{FEA3B2D1-9DCF-4ED6-9B80-2D36171E3FFA}" presName="node" presStyleLbl="node1" presStyleIdx="3" presStyleCnt="4" custScaleY="167593">
        <dgm:presLayoutVars>
          <dgm:bulletEnabled val="1"/>
        </dgm:presLayoutVars>
      </dgm:prSet>
      <dgm:spPr/>
    </dgm:pt>
  </dgm:ptLst>
  <dgm:cxnLst>
    <dgm:cxn modelId="{41573D18-65FC-41EA-9C49-E9660C1984CF}" type="presOf" srcId="{14868F5E-1CF6-4BB5-B3A2-4D65E2F99E6A}" destId="{9C013EDB-A9A3-4C55-8885-97F0A0B3BFFB}" srcOrd="0" destOrd="0" presId="urn:microsoft.com/office/officeart/2005/8/layout/default"/>
    <dgm:cxn modelId="{A9705A23-EB42-49E1-8727-51F713B55201}" type="presOf" srcId="{76A65F96-4805-4406-9E93-20E6C691906A}" destId="{0B356EF7-17F5-477E-83E7-7806097755C0}" srcOrd="0" destOrd="0" presId="urn:microsoft.com/office/officeart/2005/8/layout/default"/>
    <dgm:cxn modelId="{79162A50-C74A-4A1A-96D0-7E3C6A0E710A}" srcId="{0668D166-0371-4199-82F0-6C39A67FB8EB}" destId="{A652D348-ECB0-496F-B722-354F8385CCE7}" srcOrd="0" destOrd="0" parTransId="{83747B40-4B12-4ABD-A8DB-17AAC53E2D3C}" sibTransId="{4F09EA5F-7967-485E-8127-426A89ED78A4}"/>
    <dgm:cxn modelId="{297CE69C-E361-4E85-9E53-71FC10F16857}" type="presOf" srcId="{A652D348-ECB0-496F-B722-354F8385CCE7}" destId="{9B6917D0-34E8-49D0-A78F-7D50B9E197BF}" srcOrd="0" destOrd="0" presId="urn:microsoft.com/office/officeart/2005/8/layout/default"/>
    <dgm:cxn modelId="{0A58ACA1-180C-4E3B-BA39-C0C318BBA1BB}" srcId="{0668D166-0371-4199-82F0-6C39A67FB8EB}" destId="{FEA3B2D1-9DCF-4ED6-9B80-2D36171E3FFA}" srcOrd="3" destOrd="0" parTransId="{03288112-39BB-4931-98C7-BAECCE3DBF91}" sibTransId="{F477F1B0-2511-4A2D-98D4-49235E189F7F}"/>
    <dgm:cxn modelId="{A30F2DC0-7F54-4B35-B4B3-686B32A2DB49}" srcId="{FEA3B2D1-9DCF-4ED6-9B80-2D36171E3FFA}" destId="{5CFA8F98-7AFC-4073-AB88-D7C676B3CA25}" srcOrd="0" destOrd="0" parTransId="{7AC77E37-946D-4E86-AF5D-0CCE07FA4FC3}" sibTransId="{7FCFBB8D-1B8E-4623-9E18-35EE15BAF2F5}"/>
    <dgm:cxn modelId="{E64DDDC2-1C93-473F-B615-E2C4248CB6AA}" srcId="{0668D166-0371-4199-82F0-6C39A67FB8EB}" destId="{76A65F96-4805-4406-9E93-20E6C691906A}" srcOrd="2" destOrd="0" parTransId="{9E72405E-C396-4C47-9A3A-C8531D8A233C}" sibTransId="{91FA0684-DAE7-4C39-B404-11231D83B967}"/>
    <dgm:cxn modelId="{A7B26FCC-3BDE-4A8B-B0D7-F2677F94D940}" type="presOf" srcId="{FEA3B2D1-9DCF-4ED6-9B80-2D36171E3FFA}" destId="{7B77B599-C86F-4AF2-9EE5-648A8D5216A5}" srcOrd="0" destOrd="0" presId="urn:microsoft.com/office/officeart/2005/8/layout/default"/>
    <dgm:cxn modelId="{CABC05DA-C213-4B6B-9679-6953DDFEBDCB}" srcId="{0668D166-0371-4199-82F0-6C39A67FB8EB}" destId="{14868F5E-1CF6-4BB5-B3A2-4D65E2F99E6A}" srcOrd="1" destOrd="0" parTransId="{18BF2217-4CC3-447A-BC32-5CCC45F51314}" sibTransId="{3C6418F3-91CB-44BF-BB3F-ED5360608FCB}"/>
    <dgm:cxn modelId="{A1A823EE-E52A-40EE-A60D-80B562D3AB28}" type="presOf" srcId="{0668D166-0371-4199-82F0-6C39A67FB8EB}" destId="{F98474A7-209C-4543-9CC6-A3E6FDE59FDA}" srcOrd="0" destOrd="0" presId="urn:microsoft.com/office/officeart/2005/8/layout/default"/>
    <dgm:cxn modelId="{5FC5B7EE-7BFC-43EA-809B-79AA20EB3B9B}" type="presOf" srcId="{5CFA8F98-7AFC-4073-AB88-D7C676B3CA25}" destId="{7B77B599-C86F-4AF2-9EE5-648A8D5216A5}" srcOrd="0" destOrd="1" presId="urn:microsoft.com/office/officeart/2005/8/layout/default"/>
    <dgm:cxn modelId="{DB707422-9C03-4846-94A5-DB2BDD389CDC}" type="presParOf" srcId="{F98474A7-209C-4543-9CC6-A3E6FDE59FDA}" destId="{9B6917D0-34E8-49D0-A78F-7D50B9E197BF}" srcOrd="0" destOrd="0" presId="urn:microsoft.com/office/officeart/2005/8/layout/default"/>
    <dgm:cxn modelId="{311EE368-3018-44C4-9767-34CD304F4629}" type="presParOf" srcId="{F98474A7-209C-4543-9CC6-A3E6FDE59FDA}" destId="{2240F409-1DCE-4222-9D57-4C59792C0B18}" srcOrd="1" destOrd="0" presId="urn:microsoft.com/office/officeart/2005/8/layout/default"/>
    <dgm:cxn modelId="{C0E92BAA-3D7F-4F7A-A2F7-9E3DEC0791B1}" type="presParOf" srcId="{F98474A7-209C-4543-9CC6-A3E6FDE59FDA}" destId="{9C013EDB-A9A3-4C55-8885-97F0A0B3BFFB}" srcOrd="2" destOrd="0" presId="urn:microsoft.com/office/officeart/2005/8/layout/default"/>
    <dgm:cxn modelId="{243B7A63-F7EB-4359-B110-9B39EF104FAA}" type="presParOf" srcId="{F98474A7-209C-4543-9CC6-A3E6FDE59FDA}" destId="{72C2AC34-7F14-47A5-B93D-8997312E0D7D}" srcOrd="3" destOrd="0" presId="urn:microsoft.com/office/officeart/2005/8/layout/default"/>
    <dgm:cxn modelId="{8B36EBC8-02B6-48BE-911D-072728F65F6F}" type="presParOf" srcId="{F98474A7-209C-4543-9CC6-A3E6FDE59FDA}" destId="{0B356EF7-17F5-477E-83E7-7806097755C0}" srcOrd="4" destOrd="0" presId="urn:microsoft.com/office/officeart/2005/8/layout/default"/>
    <dgm:cxn modelId="{EFF4B17E-D968-4A51-87AF-2CF3CFA77A5C}" type="presParOf" srcId="{F98474A7-209C-4543-9CC6-A3E6FDE59FDA}" destId="{5C23D0F0-5E91-495F-BCE5-9EE00F063F11}" srcOrd="5" destOrd="0" presId="urn:microsoft.com/office/officeart/2005/8/layout/default"/>
    <dgm:cxn modelId="{8198FA8F-97FC-4A90-A6D3-D1478119A564}" type="presParOf" srcId="{F98474A7-209C-4543-9CC6-A3E6FDE59FDA}" destId="{7B77B599-C86F-4AF2-9EE5-648A8D5216A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1359A0-65CD-4890-AB59-897375288D80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492DCC70-026A-4C3E-BA5E-6E4015125B5A}">
      <dgm:prSet/>
      <dgm:spPr/>
      <dgm:t>
        <a:bodyPr/>
        <a:lstStyle/>
        <a:p>
          <a:r>
            <a:rPr lang="en-US"/>
            <a:t>🔍 Exploration: Used .info(), .describe(), .value_counts() to identify missing values, outliers, and duplicates</a:t>
          </a:r>
        </a:p>
      </dgm:t>
    </dgm:pt>
    <dgm:pt modelId="{D83348BE-E4CC-444E-A070-BB7052C55C7E}" type="parTrans" cxnId="{4DC195F6-B424-4E4E-91C3-6E60267FA24E}">
      <dgm:prSet/>
      <dgm:spPr/>
      <dgm:t>
        <a:bodyPr/>
        <a:lstStyle/>
        <a:p>
          <a:endParaRPr lang="en-US"/>
        </a:p>
      </dgm:t>
    </dgm:pt>
    <dgm:pt modelId="{4DFE96D0-E09D-4090-90A7-E967EF5B5DB2}" type="sibTrans" cxnId="{4DC195F6-B424-4E4E-91C3-6E60267FA24E}">
      <dgm:prSet/>
      <dgm:spPr/>
      <dgm:t>
        <a:bodyPr/>
        <a:lstStyle/>
        <a:p>
          <a:endParaRPr lang="en-US"/>
        </a:p>
      </dgm:t>
    </dgm:pt>
    <dgm:pt modelId="{788D801A-4A6C-4273-B5B1-EF480B7543A7}">
      <dgm:prSet/>
      <dgm:spPr/>
      <dgm:t>
        <a:bodyPr/>
        <a:lstStyle/>
        <a:p>
          <a:r>
            <a:rPr lang="en-US" dirty="0"/>
            <a:t>🧹 Cleaning: Handled missing data using deletion and KNN imputation; resolved inconsistencies in text fields</a:t>
          </a:r>
        </a:p>
      </dgm:t>
    </dgm:pt>
    <dgm:pt modelId="{4DD9C63C-46C7-4C15-9568-38EEA8234055}" type="parTrans" cxnId="{07688893-8010-403E-B0B4-F23DADC271B7}">
      <dgm:prSet/>
      <dgm:spPr/>
      <dgm:t>
        <a:bodyPr/>
        <a:lstStyle/>
        <a:p>
          <a:endParaRPr lang="en-US"/>
        </a:p>
      </dgm:t>
    </dgm:pt>
    <dgm:pt modelId="{7B930C0B-1B26-4BCC-B132-B064D2517D74}" type="sibTrans" cxnId="{07688893-8010-403E-B0B4-F23DADC271B7}">
      <dgm:prSet/>
      <dgm:spPr/>
      <dgm:t>
        <a:bodyPr/>
        <a:lstStyle/>
        <a:p>
          <a:endParaRPr lang="en-US"/>
        </a:p>
      </dgm:t>
    </dgm:pt>
    <dgm:pt modelId="{B93714E4-FAC0-455A-B923-3DBF708ABACA}">
      <dgm:prSet/>
      <dgm:spPr/>
      <dgm:t>
        <a:bodyPr/>
        <a:lstStyle/>
        <a:p>
          <a:r>
            <a:rPr lang="en-US"/>
            <a:t>🔄 Transformation: Normalized numerical data; encoded categories using one-hot encoding</a:t>
          </a:r>
        </a:p>
      </dgm:t>
    </dgm:pt>
    <dgm:pt modelId="{03217699-D66B-4671-AFDB-6BEFA645EA1E}" type="parTrans" cxnId="{3C8CA48C-DC5C-4DA3-BCB9-78CACBB00387}">
      <dgm:prSet/>
      <dgm:spPr/>
      <dgm:t>
        <a:bodyPr/>
        <a:lstStyle/>
        <a:p>
          <a:endParaRPr lang="en-US"/>
        </a:p>
      </dgm:t>
    </dgm:pt>
    <dgm:pt modelId="{B5E143B8-CDB3-42C2-A419-05A1FD7CFB32}" type="sibTrans" cxnId="{3C8CA48C-DC5C-4DA3-BCB9-78CACBB00387}">
      <dgm:prSet/>
      <dgm:spPr/>
      <dgm:t>
        <a:bodyPr/>
        <a:lstStyle/>
        <a:p>
          <a:endParaRPr lang="en-US"/>
        </a:p>
      </dgm:t>
    </dgm:pt>
    <dgm:pt modelId="{7050FE42-CA83-4019-A5E6-5427EF8635A3}">
      <dgm:prSet/>
      <dgm:spPr/>
      <dgm:t>
        <a:bodyPr/>
        <a:lstStyle/>
        <a:p>
          <a:r>
            <a:rPr lang="en-US"/>
            <a:t>✔️ Validation: Applied range checks (e.g., Rating 0–5), format rules, and ensured IDs match across tables</a:t>
          </a:r>
        </a:p>
      </dgm:t>
    </dgm:pt>
    <dgm:pt modelId="{2F4220A6-AD95-48B7-BF10-4BBB2A6ECEEB}" type="parTrans" cxnId="{5D3018E2-2734-42E8-8C44-71CD5E75D90E}">
      <dgm:prSet/>
      <dgm:spPr/>
      <dgm:t>
        <a:bodyPr/>
        <a:lstStyle/>
        <a:p>
          <a:endParaRPr lang="en-US"/>
        </a:p>
      </dgm:t>
    </dgm:pt>
    <dgm:pt modelId="{5F0E94DB-A6C9-40E1-B1AF-774622125B6D}" type="sibTrans" cxnId="{5D3018E2-2734-42E8-8C44-71CD5E75D90E}">
      <dgm:prSet/>
      <dgm:spPr/>
      <dgm:t>
        <a:bodyPr/>
        <a:lstStyle/>
        <a:p>
          <a:endParaRPr lang="en-US"/>
        </a:p>
      </dgm:t>
    </dgm:pt>
    <dgm:pt modelId="{23B9BAD3-C255-480E-B9B3-E203FCDC5F96}">
      <dgm:prSet/>
      <dgm:spPr/>
      <dgm:t>
        <a:bodyPr/>
        <a:lstStyle/>
        <a:p>
          <a:r>
            <a:rPr lang="en-US"/>
            <a:t>🔁 Cross-Checks: Compared sales data between Orders &amp; OrderDetails for accuracy</a:t>
          </a:r>
        </a:p>
      </dgm:t>
    </dgm:pt>
    <dgm:pt modelId="{D27EDE5C-0401-4C66-8187-815DD4BD2333}" type="parTrans" cxnId="{BB8987CA-ED0F-4CD0-90C8-7A8B298553EA}">
      <dgm:prSet/>
      <dgm:spPr/>
      <dgm:t>
        <a:bodyPr/>
        <a:lstStyle/>
        <a:p>
          <a:endParaRPr lang="en-US"/>
        </a:p>
      </dgm:t>
    </dgm:pt>
    <dgm:pt modelId="{3FEEE0D8-5D73-4121-9F43-E1609CFE8669}" type="sibTrans" cxnId="{BB8987CA-ED0F-4CD0-90C8-7A8B298553EA}">
      <dgm:prSet/>
      <dgm:spPr/>
      <dgm:t>
        <a:bodyPr/>
        <a:lstStyle/>
        <a:p>
          <a:endParaRPr lang="en-US"/>
        </a:p>
      </dgm:t>
    </dgm:pt>
    <dgm:pt modelId="{C57703DB-2E4B-4C35-A555-744DABDF7903}">
      <dgm:prSet/>
      <dgm:spPr/>
      <dgm:t>
        <a:bodyPr/>
        <a:lstStyle/>
        <a:p>
          <a:r>
            <a:rPr lang="en-US"/>
            <a:t>📊 Tools Used: pandas, OpenRefine, Pyjanitor</a:t>
          </a:r>
        </a:p>
      </dgm:t>
    </dgm:pt>
    <dgm:pt modelId="{5253290E-84EE-45A0-9FB7-3AEFF9449D8E}" type="parTrans" cxnId="{64C59769-F548-4399-8F53-AB0A6FC357F2}">
      <dgm:prSet/>
      <dgm:spPr/>
      <dgm:t>
        <a:bodyPr/>
        <a:lstStyle/>
        <a:p>
          <a:endParaRPr lang="en-US"/>
        </a:p>
      </dgm:t>
    </dgm:pt>
    <dgm:pt modelId="{B9949201-1EF3-47A9-A7C0-806BE358FC8D}" type="sibTrans" cxnId="{64C59769-F548-4399-8F53-AB0A6FC357F2}">
      <dgm:prSet/>
      <dgm:spPr/>
      <dgm:t>
        <a:bodyPr/>
        <a:lstStyle/>
        <a:p>
          <a:endParaRPr lang="en-US"/>
        </a:p>
      </dgm:t>
    </dgm:pt>
    <dgm:pt modelId="{9E3EA5B0-3D9C-40DB-90F7-365A7CC3259B}">
      <dgm:prSet/>
      <dgm:spPr/>
      <dgm:t>
        <a:bodyPr/>
        <a:lstStyle/>
        <a:p>
          <a:r>
            <a:rPr lang="en-US"/>
            <a:t>📄 Metadata: Created data dictionary and documented data sources, variables, and transformations</a:t>
          </a:r>
        </a:p>
      </dgm:t>
    </dgm:pt>
    <dgm:pt modelId="{787DB89F-758B-4BD2-84A6-1AC5710704D3}" type="parTrans" cxnId="{EDA58176-F1C1-42A1-8807-0890ACCC3995}">
      <dgm:prSet/>
      <dgm:spPr/>
      <dgm:t>
        <a:bodyPr/>
        <a:lstStyle/>
        <a:p>
          <a:endParaRPr lang="en-US"/>
        </a:p>
      </dgm:t>
    </dgm:pt>
    <dgm:pt modelId="{A88632A2-51B9-45CE-B564-1743B0D526AB}" type="sibTrans" cxnId="{EDA58176-F1C1-42A1-8807-0890ACCC3995}">
      <dgm:prSet/>
      <dgm:spPr/>
      <dgm:t>
        <a:bodyPr/>
        <a:lstStyle/>
        <a:p>
          <a:endParaRPr lang="en-US"/>
        </a:p>
      </dgm:t>
    </dgm:pt>
    <dgm:pt modelId="{BFE3AE8F-55BA-4B29-B846-14DE83B3A3DF}">
      <dgm:prSet/>
      <dgm:spPr/>
      <dgm:t>
        <a:bodyPr/>
        <a:lstStyle/>
        <a:p>
          <a:r>
            <a:rPr lang="en-US"/>
            <a:t>📈 Governance: Set SLA targets (e.g., daily refresh, &lt;5 min dashboard delay), logged ETL status, used fallback API handling</a:t>
          </a:r>
        </a:p>
      </dgm:t>
    </dgm:pt>
    <dgm:pt modelId="{B4D2604B-1504-4392-AFC9-CB678481E6A9}" type="parTrans" cxnId="{84150B2F-260F-4344-A830-32A8C96B3CEB}">
      <dgm:prSet/>
      <dgm:spPr/>
      <dgm:t>
        <a:bodyPr/>
        <a:lstStyle/>
        <a:p>
          <a:endParaRPr lang="en-US"/>
        </a:p>
      </dgm:t>
    </dgm:pt>
    <dgm:pt modelId="{5A1E5978-B672-4141-9674-B209E9CCF133}" type="sibTrans" cxnId="{84150B2F-260F-4344-A830-32A8C96B3CEB}">
      <dgm:prSet/>
      <dgm:spPr/>
      <dgm:t>
        <a:bodyPr/>
        <a:lstStyle/>
        <a:p>
          <a:endParaRPr lang="en-US"/>
        </a:p>
      </dgm:t>
    </dgm:pt>
    <dgm:pt modelId="{A67D574B-9F43-4B79-97C3-AA43668CD546}" type="pres">
      <dgm:prSet presAssocID="{8C1359A0-65CD-4890-AB59-897375288D80}" presName="linear" presStyleCnt="0">
        <dgm:presLayoutVars>
          <dgm:animLvl val="lvl"/>
          <dgm:resizeHandles val="exact"/>
        </dgm:presLayoutVars>
      </dgm:prSet>
      <dgm:spPr/>
    </dgm:pt>
    <dgm:pt modelId="{5254EFA7-BEAE-4A66-A38F-A4D0C0F8AEDC}" type="pres">
      <dgm:prSet presAssocID="{492DCC70-026A-4C3E-BA5E-6E4015125B5A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1D448BBE-6FEA-4E04-B53E-4EF084A7C4DF}" type="pres">
      <dgm:prSet presAssocID="{4DFE96D0-E09D-4090-90A7-E967EF5B5DB2}" presName="spacer" presStyleCnt="0"/>
      <dgm:spPr/>
    </dgm:pt>
    <dgm:pt modelId="{6A47D1FC-3998-45F1-A39E-688B4BC02A58}" type="pres">
      <dgm:prSet presAssocID="{788D801A-4A6C-4273-B5B1-EF480B7543A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6536A1B-F5FD-486D-A5C0-CC013E48F4A0}" type="pres">
      <dgm:prSet presAssocID="{7B930C0B-1B26-4BCC-B132-B064D2517D74}" presName="spacer" presStyleCnt="0"/>
      <dgm:spPr/>
    </dgm:pt>
    <dgm:pt modelId="{758C580D-6AB3-46CE-94E4-DBCF1C1C761A}" type="pres">
      <dgm:prSet presAssocID="{B93714E4-FAC0-455A-B923-3DBF708ABACA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A777B368-1E48-4F8F-B661-AEEF5EB7320F}" type="pres">
      <dgm:prSet presAssocID="{B5E143B8-CDB3-42C2-A419-05A1FD7CFB32}" presName="spacer" presStyleCnt="0"/>
      <dgm:spPr/>
    </dgm:pt>
    <dgm:pt modelId="{AAE42D24-62A4-4B62-851F-E0BCB88B86BB}" type="pres">
      <dgm:prSet presAssocID="{7050FE42-CA83-4019-A5E6-5427EF8635A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98355C71-D160-417F-9F6D-FAF8EC7C3BBD}" type="pres">
      <dgm:prSet presAssocID="{5F0E94DB-A6C9-40E1-B1AF-774622125B6D}" presName="spacer" presStyleCnt="0"/>
      <dgm:spPr/>
    </dgm:pt>
    <dgm:pt modelId="{F4FF72BC-89B5-4323-B825-C375FC9798F2}" type="pres">
      <dgm:prSet presAssocID="{23B9BAD3-C255-480E-B9B3-E203FCDC5F96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C29DC299-916A-4E15-AE41-49DF30229BAB}" type="pres">
      <dgm:prSet presAssocID="{3FEEE0D8-5D73-4121-9F43-E1609CFE8669}" presName="spacer" presStyleCnt="0"/>
      <dgm:spPr/>
    </dgm:pt>
    <dgm:pt modelId="{0FFD12EE-4163-4C9B-9C57-1C90115EC060}" type="pres">
      <dgm:prSet presAssocID="{C57703DB-2E4B-4C35-A555-744DABDF7903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7DD80C9C-089C-4AC1-BD9E-4D30633889FB}" type="pres">
      <dgm:prSet presAssocID="{B9949201-1EF3-47A9-A7C0-806BE358FC8D}" presName="spacer" presStyleCnt="0"/>
      <dgm:spPr/>
    </dgm:pt>
    <dgm:pt modelId="{29C0CB8F-785A-4B6C-8969-65D6DEF6EF6E}" type="pres">
      <dgm:prSet presAssocID="{9E3EA5B0-3D9C-40DB-90F7-365A7CC3259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C01DB53-C033-48B5-AFDB-E33D4D383901}" type="pres">
      <dgm:prSet presAssocID="{A88632A2-51B9-45CE-B564-1743B0D526AB}" presName="spacer" presStyleCnt="0"/>
      <dgm:spPr/>
    </dgm:pt>
    <dgm:pt modelId="{4598CCF2-7860-4289-8CD6-C3224245FF53}" type="pres">
      <dgm:prSet presAssocID="{BFE3AE8F-55BA-4B29-B846-14DE83B3A3DF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27F26C0A-C300-48D8-85B0-7870F92662D2}" type="presOf" srcId="{B93714E4-FAC0-455A-B923-3DBF708ABACA}" destId="{758C580D-6AB3-46CE-94E4-DBCF1C1C761A}" srcOrd="0" destOrd="0" presId="urn:microsoft.com/office/officeart/2005/8/layout/vList2"/>
    <dgm:cxn modelId="{84150B2F-260F-4344-A830-32A8C96B3CEB}" srcId="{8C1359A0-65CD-4890-AB59-897375288D80}" destId="{BFE3AE8F-55BA-4B29-B846-14DE83B3A3DF}" srcOrd="7" destOrd="0" parTransId="{B4D2604B-1504-4392-AFC9-CB678481E6A9}" sibTransId="{5A1E5978-B672-4141-9674-B209E9CCF133}"/>
    <dgm:cxn modelId="{64C59769-F548-4399-8F53-AB0A6FC357F2}" srcId="{8C1359A0-65CD-4890-AB59-897375288D80}" destId="{C57703DB-2E4B-4C35-A555-744DABDF7903}" srcOrd="5" destOrd="0" parTransId="{5253290E-84EE-45A0-9FB7-3AEFF9449D8E}" sibTransId="{B9949201-1EF3-47A9-A7C0-806BE358FC8D}"/>
    <dgm:cxn modelId="{5350264A-149A-460D-8BE1-BB11ABCF15C8}" type="presOf" srcId="{8C1359A0-65CD-4890-AB59-897375288D80}" destId="{A67D574B-9F43-4B79-97C3-AA43668CD546}" srcOrd="0" destOrd="0" presId="urn:microsoft.com/office/officeart/2005/8/layout/vList2"/>
    <dgm:cxn modelId="{EDA58176-F1C1-42A1-8807-0890ACCC3995}" srcId="{8C1359A0-65CD-4890-AB59-897375288D80}" destId="{9E3EA5B0-3D9C-40DB-90F7-365A7CC3259B}" srcOrd="6" destOrd="0" parTransId="{787DB89F-758B-4BD2-84A6-1AC5710704D3}" sibTransId="{A88632A2-51B9-45CE-B564-1743B0D526AB}"/>
    <dgm:cxn modelId="{3C8CA48C-DC5C-4DA3-BCB9-78CACBB00387}" srcId="{8C1359A0-65CD-4890-AB59-897375288D80}" destId="{B93714E4-FAC0-455A-B923-3DBF708ABACA}" srcOrd="2" destOrd="0" parTransId="{03217699-D66B-4671-AFDB-6BEFA645EA1E}" sibTransId="{B5E143B8-CDB3-42C2-A419-05A1FD7CFB32}"/>
    <dgm:cxn modelId="{07688893-8010-403E-B0B4-F23DADC271B7}" srcId="{8C1359A0-65CD-4890-AB59-897375288D80}" destId="{788D801A-4A6C-4273-B5B1-EF480B7543A7}" srcOrd="1" destOrd="0" parTransId="{4DD9C63C-46C7-4C15-9568-38EEA8234055}" sibTransId="{7B930C0B-1B26-4BCC-B132-B064D2517D74}"/>
    <dgm:cxn modelId="{C1B5609A-8C23-4543-B157-9E54E3B3F040}" type="presOf" srcId="{BFE3AE8F-55BA-4B29-B846-14DE83B3A3DF}" destId="{4598CCF2-7860-4289-8CD6-C3224245FF53}" srcOrd="0" destOrd="0" presId="urn:microsoft.com/office/officeart/2005/8/layout/vList2"/>
    <dgm:cxn modelId="{5C4BA19F-7DC1-45D7-B805-BB51DCAD07E8}" type="presOf" srcId="{9E3EA5B0-3D9C-40DB-90F7-365A7CC3259B}" destId="{29C0CB8F-785A-4B6C-8969-65D6DEF6EF6E}" srcOrd="0" destOrd="0" presId="urn:microsoft.com/office/officeart/2005/8/layout/vList2"/>
    <dgm:cxn modelId="{5854BEB7-54BB-4E61-9D7D-16F529A661D1}" type="presOf" srcId="{7050FE42-CA83-4019-A5E6-5427EF8635A3}" destId="{AAE42D24-62A4-4B62-851F-E0BCB88B86BB}" srcOrd="0" destOrd="0" presId="urn:microsoft.com/office/officeart/2005/8/layout/vList2"/>
    <dgm:cxn modelId="{BB8987CA-ED0F-4CD0-90C8-7A8B298553EA}" srcId="{8C1359A0-65CD-4890-AB59-897375288D80}" destId="{23B9BAD3-C255-480E-B9B3-E203FCDC5F96}" srcOrd="4" destOrd="0" parTransId="{D27EDE5C-0401-4C66-8187-815DD4BD2333}" sibTransId="{3FEEE0D8-5D73-4121-9F43-E1609CFE8669}"/>
    <dgm:cxn modelId="{43AF11DF-52A5-4197-BEB5-49F0271D0B71}" type="presOf" srcId="{23B9BAD3-C255-480E-B9B3-E203FCDC5F96}" destId="{F4FF72BC-89B5-4323-B825-C375FC9798F2}" srcOrd="0" destOrd="0" presId="urn:microsoft.com/office/officeart/2005/8/layout/vList2"/>
    <dgm:cxn modelId="{5D3018E2-2734-42E8-8C44-71CD5E75D90E}" srcId="{8C1359A0-65CD-4890-AB59-897375288D80}" destId="{7050FE42-CA83-4019-A5E6-5427EF8635A3}" srcOrd="3" destOrd="0" parTransId="{2F4220A6-AD95-48B7-BF10-4BBB2A6ECEEB}" sibTransId="{5F0E94DB-A6C9-40E1-B1AF-774622125B6D}"/>
    <dgm:cxn modelId="{F1F175F1-625A-4DF3-8744-0AD66890838F}" type="presOf" srcId="{C57703DB-2E4B-4C35-A555-744DABDF7903}" destId="{0FFD12EE-4163-4C9B-9C57-1C90115EC060}" srcOrd="0" destOrd="0" presId="urn:microsoft.com/office/officeart/2005/8/layout/vList2"/>
    <dgm:cxn modelId="{CD040DF4-7A9C-4E11-B675-77947A5E111B}" type="presOf" srcId="{492DCC70-026A-4C3E-BA5E-6E4015125B5A}" destId="{5254EFA7-BEAE-4A66-A38F-A4D0C0F8AEDC}" srcOrd="0" destOrd="0" presId="urn:microsoft.com/office/officeart/2005/8/layout/vList2"/>
    <dgm:cxn modelId="{4DC195F6-B424-4E4E-91C3-6E60267FA24E}" srcId="{8C1359A0-65CD-4890-AB59-897375288D80}" destId="{492DCC70-026A-4C3E-BA5E-6E4015125B5A}" srcOrd="0" destOrd="0" parTransId="{D83348BE-E4CC-444E-A070-BB7052C55C7E}" sibTransId="{4DFE96D0-E09D-4090-90A7-E967EF5B5DB2}"/>
    <dgm:cxn modelId="{1747F2FD-6D3E-404C-A9FB-EBF03F5FE410}" type="presOf" srcId="{788D801A-4A6C-4273-B5B1-EF480B7543A7}" destId="{6A47D1FC-3998-45F1-A39E-688B4BC02A58}" srcOrd="0" destOrd="0" presId="urn:microsoft.com/office/officeart/2005/8/layout/vList2"/>
    <dgm:cxn modelId="{2F42CAD3-16C1-42BA-AC19-0A0E502CB7B4}" type="presParOf" srcId="{A67D574B-9F43-4B79-97C3-AA43668CD546}" destId="{5254EFA7-BEAE-4A66-A38F-A4D0C0F8AEDC}" srcOrd="0" destOrd="0" presId="urn:microsoft.com/office/officeart/2005/8/layout/vList2"/>
    <dgm:cxn modelId="{4DAB2D2C-CED0-453B-BA38-C833556EFECD}" type="presParOf" srcId="{A67D574B-9F43-4B79-97C3-AA43668CD546}" destId="{1D448BBE-6FEA-4E04-B53E-4EF084A7C4DF}" srcOrd="1" destOrd="0" presId="urn:microsoft.com/office/officeart/2005/8/layout/vList2"/>
    <dgm:cxn modelId="{5E0D8C37-87F6-4335-A0EC-B93A055F9539}" type="presParOf" srcId="{A67D574B-9F43-4B79-97C3-AA43668CD546}" destId="{6A47D1FC-3998-45F1-A39E-688B4BC02A58}" srcOrd="2" destOrd="0" presId="urn:microsoft.com/office/officeart/2005/8/layout/vList2"/>
    <dgm:cxn modelId="{AA9BA115-6830-4EAE-9FF9-ECF4B3046766}" type="presParOf" srcId="{A67D574B-9F43-4B79-97C3-AA43668CD546}" destId="{A6536A1B-F5FD-486D-A5C0-CC013E48F4A0}" srcOrd="3" destOrd="0" presId="urn:microsoft.com/office/officeart/2005/8/layout/vList2"/>
    <dgm:cxn modelId="{CD8B800E-850C-488F-8E24-142EC5594DE2}" type="presParOf" srcId="{A67D574B-9F43-4B79-97C3-AA43668CD546}" destId="{758C580D-6AB3-46CE-94E4-DBCF1C1C761A}" srcOrd="4" destOrd="0" presId="urn:microsoft.com/office/officeart/2005/8/layout/vList2"/>
    <dgm:cxn modelId="{AEB5ACAF-139C-4D45-A085-C528E362D077}" type="presParOf" srcId="{A67D574B-9F43-4B79-97C3-AA43668CD546}" destId="{A777B368-1E48-4F8F-B661-AEEF5EB7320F}" srcOrd="5" destOrd="0" presId="urn:microsoft.com/office/officeart/2005/8/layout/vList2"/>
    <dgm:cxn modelId="{394D5557-F267-452B-B464-C6B44310B6B6}" type="presParOf" srcId="{A67D574B-9F43-4B79-97C3-AA43668CD546}" destId="{AAE42D24-62A4-4B62-851F-E0BCB88B86BB}" srcOrd="6" destOrd="0" presId="urn:microsoft.com/office/officeart/2005/8/layout/vList2"/>
    <dgm:cxn modelId="{DE0B4C95-A2F6-4934-86B1-DF9FE002F411}" type="presParOf" srcId="{A67D574B-9F43-4B79-97C3-AA43668CD546}" destId="{98355C71-D160-417F-9F6D-FAF8EC7C3BBD}" srcOrd="7" destOrd="0" presId="urn:microsoft.com/office/officeart/2005/8/layout/vList2"/>
    <dgm:cxn modelId="{3B746255-702E-4C1B-B6D8-7A35C9674226}" type="presParOf" srcId="{A67D574B-9F43-4B79-97C3-AA43668CD546}" destId="{F4FF72BC-89B5-4323-B825-C375FC9798F2}" srcOrd="8" destOrd="0" presId="urn:microsoft.com/office/officeart/2005/8/layout/vList2"/>
    <dgm:cxn modelId="{F9D07C1E-5610-4AD2-A63E-2344D1BC6972}" type="presParOf" srcId="{A67D574B-9F43-4B79-97C3-AA43668CD546}" destId="{C29DC299-916A-4E15-AE41-49DF30229BAB}" srcOrd="9" destOrd="0" presId="urn:microsoft.com/office/officeart/2005/8/layout/vList2"/>
    <dgm:cxn modelId="{FCD870EA-D5CC-4257-8347-1BCA2DEA1ED5}" type="presParOf" srcId="{A67D574B-9F43-4B79-97C3-AA43668CD546}" destId="{0FFD12EE-4163-4C9B-9C57-1C90115EC060}" srcOrd="10" destOrd="0" presId="urn:microsoft.com/office/officeart/2005/8/layout/vList2"/>
    <dgm:cxn modelId="{730D9976-AF33-43EB-A3DD-A9C122A5BF79}" type="presParOf" srcId="{A67D574B-9F43-4B79-97C3-AA43668CD546}" destId="{7DD80C9C-089C-4AC1-BD9E-4D30633889FB}" srcOrd="11" destOrd="0" presId="urn:microsoft.com/office/officeart/2005/8/layout/vList2"/>
    <dgm:cxn modelId="{EB8B083E-5B61-4071-8279-BD63C9DB80B0}" type="presParOf" srcId="{A67D574B-9F43-4B79-97C3-AA43668CD546}" destId="{29C0CB8F-785A-4B6C-8969-65D6DEF6EF6E}" srcOrd="12" destOrd="0" presId="urn:microsoft.com/office/officeart/2005/8/layout/vList2"/>
    <dgm:cxn modelId="{78406EFB-7268-446B-8526-AACE1BAB7F56}" type="presParOf" srcId="{A67D574B-9F43-4B79-97C3-AA43668CD546}" destId="{5C01DB53-C033-48B5-AFDB-E33D4D383901}" srcOrd="13" destOrd="0" presId="urn:microsoft.com/office/officeart/2005/8/layout/vList2"/>
    <dgm:cxn modelId="{F1A6480E-3EF2-4239-AD37-C2874F17B273}" type="presParOf" srcId="{A67D574B-9F43-4B79-97C3-AA43668CD546}" destId="{4598CCF2-7860-4289-8CD6-C3224245FF5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47A251-90E7-44A5-9CBC-7A08B0D61AD2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BDAE12-922A-43FA-86AD-C93528E0F7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100"/>
            <a:t>Add real-time streaming via Kafka + Spark.</a:t>
          </a:r>
          <a:endParaRPr lang="en-US" sz="2100" dirty="0"/>
        </a:p>
      </dgm:t>
    </dgm:pt>
    <dgm:pt modelId="{C52B37EE-A5FC-4343-B884-844A08968AD5}" type="parTrans" cxnId="{4AAC054E-D9C9-47A6-933C-90EC71146683}">
      <dgm:prSet/>
      <dgm:spPr/>
      <dgm:t>
        <a:bodyPr/>
        <a:lstStyle/>
        <a:p>
          <a:endParaRPr lang="en-US" sz="2500"/>
        </a:p>
      </dgm:t>
    </dgm:pt>
    <dgm:pt modelId="{004E546E-8572-4A40-9A09-1ADE58A56310}" type="sibTrans" cxnId="{4AAC054E-D9C9-47A6-933C-90EC71146683}">
      <dgm:prSet/>
      <dgm:spPr/>
      <dgm:t>
        <a:bodyPr/>
        <a:lstStyle/>
        <a:p>
          <a:endParaRPr lang="en-US" sz="2500"/>
        </a:p>
      </dgm:t>
    </dgm:pt>
    <dgm:pt modelId="{28DB1171-58DC-4BDB-9B86-E4CD6E445F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100"/>
            <a:t>Integrate clickstream and cart abandonment data.</a:t>
          </a:r>
          <a:endParaRPr lang="en-US" sz="2100" dirty="0"/>
        </a:p>
      </dgm:t>
    </dgm:pt>
    <dgm:pt modelId="{670DBF14-9C4A-40F5-BEB8-55A7B8F20393}" type="parTrans" cxnId="{39267757-8503-4138-95BF-A337E254CB56}">
      <dgm:prSet/>
      <dgm:spPr/>
      <dgm:t>
        <a:bodyPr/>
        <a:lstStyle/>
        <a:p>
          <a:endParaRPr lang="en-US" sz="2500"/>
        </a:p>
      </dgm:t>
    </dgm:pt>
    <dgm:pt modelId="{0765A18C-4830-4143-8623-08E33C3F0AD1}" type="sibTrans" cxnId="{39267757-8503-4138-95BF-A337E254CB56}">
      <dgm:prSet/>
      <dgm:spPr/>
      <dgm:t>
        <a:bodyPr/>
        <a:lstStyle/>
        <a:p>
          <a:endParaRPr lang="en-US" sz="2500"/>
        </a:p>
      </dgm:t>
    </dgm:pt>
    <dgm:pt modelId="{615156AA-B315-49C8-A1DB-4DB85632AF2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100"/>
            <a:t>Build ML-based recommendation systems.</a:t>
          </a:r>
          <a:endParaRPr lang="en-US" sz="2100" dirty="0"/>
        </a:p>
      </dgm:t>
    </dgm:pt>
    <dgm:pt modelId="{F5D26350-79A7-4008-9605-257D0D058A56}" type="parTrans" cxnId="{F521B139-44EE-432D-8D0F-5540F0D8DB51}">
      <dgm:prSet/>
      <dgm:spPr/>
      <dgm:t>
        <a:bodyPr/>
        <a:lstStyle/>
        <a:p>
          <a:endParaRPr lang="en-US" sz="2500"/>
        </a:p>
      </dgm:t>
    </dgm:pt>
    <dgm:pt modelId="{1C33FF69-8970-4882-9A09-B4E17D5E32B2}" type="sibTrans" cxnId="{F521B139-44EE-432D-8D0F-5540F0D8DB51}">
      <dgm:prSet/>
      <dgm:spPr/>
      <dgm:t>
        <a:bodyPr/>
        <a:lstStyle/>
        <a:p>
          <a:endParaRPr lang="en-US" sz="2500"/>
        </a:p>
      </dgm:t>
    </dgm:pt>
    <dgm:pt modelId="{6F168F9E-5546-4A8F-AF1E-49E3CD044C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100"/>
            <a:t>Cloud migration to GCP/Azure for scale.</a:t>
          </a:r>
        </a:p>
      </dgm:t>
    </dgm:pt>
    <dgm:pt modelId="{CF6BECAE-F15B-421C-9CCF-D4DAB012FFBE}" type="parTrans" cxnId="{6B026F42-379D-46F6-881A-9C1153DDA165}">
      <dgm:prSet/>
      <dgm:spPr/>
      <dgm:t>
        <a:bodyPr/>
        <a:lstStyle/>
        <a:p>
          <a:endParaRPr lang="en-US" sz="2500"/>
        </a:p>
      </dgm:t>
    </dgm:pt>
    <dgm:pt modelId="{21D881A1-9C1C-4ADA-9DBC-A63F6F4D3747}" type="sibTrans" cxnId="{6B026F42-379D-46F6-881A-9C1153DDA165}">
      <dgm:prSet/>
      <dgm:spPr/>
      <dgm:t>
        <a:bodyPr/>
        <a:lstStyle/>
        <a:p>
          <a:endParaRPr lang="en-US" sz="2500"/>
        </a:p>
      </dgm:t>
    </dgm:pt>
    <dgm:pt modelId="{339D320F-2DB4-4F88-B13B-566660A326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100"/>
            <a:t>Periodic data sync and monitoring via Airflow.</a:t>
          </a:r>
        </a:p>
      </dgm:t>
    </dgm:pt>
    <dgm:pt modelId="{8FACB48B-A560-4CE3-A907-33520CA8A25E}" type="parTrans" cxnId="{E0A3993C-9B1B-42D2-A85E-A0733D0F358B}">
      <dgm:prSet/>
      <dgm:spPr/>
      <dgm:t>
        <a:bodyPr/>
        <a:lstStyle/>
        <a:p>
          <a:endParaRPr lang="en-US" sz="2500"/>
        </a:p>
      </dgm:t>
    </dgm:pt>
    <dgm:pt modelId="{DF5D4AD0-C8C3-4C34-A6BD-77C5A853BC07}" type="sibTrans" cxnId="{E0A3993C-9B1B-42D2-A85E-A0733D0F358B}">
      <dgm:prSet/>
      <dgm:spPr/>
      <dgm:t>
        <a:bodyPr/>
        <a:lstStyle/>
        <a:p>
          <a:endParaRPr lang="en-US" sz="2500"/>
        </a:p>
      </dgm:t>
    </dgm:pt>
    <dgm:pt modelId="{E83F7BA5-B00D-482C-AEF5-F6C437A58723}" type="pres">
      <dgm:prSet presAssocID="{5747A251-90E7-44A5-9CBC-7A08B0D61AD2}" presName="root" presStyleCnt="0">
        <dgm:presLayoutVars>
          <dgm:dir/>
          <dgm:resizeHandles val="exact"/>
        </dgm:presLayoutVars>
      </dgm:prSet>
      <dgm:spPr/>
    </dgm:pt>
    <dgm:pt modelId="{72076F17-90A1-43B7-BD0E-48084C8C86C8}" type="pres">
      <dgm:prSet presAssocID="{62BDAE12-922A-43FA-86AD-C93528E0F726}" presName="compNode" presStyleCnt="0"/>
      <dgm:spPr/>
    </dgm:pt>
    <dgm:pt modelId="{1C2DE08A-55B2-4BE7-B0E9-F628ABBCC9ED}" type="pres">
      <dgm:prSet presAssocID="{62BDAE12-922A-43FA-86AD-C93528E0F72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cracker"/>
        </a:ext>
      </dgm:extLst>
    </dgm:pt>
    <dgm:pt modelId="{987FCF44-ECB2-4D08-A9CA-6EA96415A3A4}" type="pres">
      <dgm:prSet presAssocID="{62BDAE12-922A-43FA-86AD-C93528E0F726}" presName="spaceRect" presStyleCnt="0"/>
      <dgm:spPr/>
    </dgm:pt>
    <dgm:pt modelId="{56737FC3-D714-4657-8E28-B80FD40D8C0D}" type="pres">
      <dgm:prSet presAssocID="{62BDAE12-922A-43FA-86AD-C93528E0F726}" presName="textRect" presStyleLbl="revTx" presStyleIdx="0" presStyleCnt="5">
        <dgm:presLayoutVars>
          <dgm:chMax val="1"/>
          <dgm:chPref val="1"/>
        </dgm:presLayoutVars>
      </dgm:prSet>
      <dgm:spPr/>
    </dgm:pt>
    <dgm:pt modelId="{88BD9DDB-EA87-4244-AC0A-B3F42083D09A}" type="pres">
      <dgm:prSet presAssocID="{004E546E-8572-4A40-9A09-1ADE58A56310}" presName="sibTrans" presStyleCnt="0"/>
      <dgm:spPr/>
    </dgm:pt>
    <dgm:pt modelId="{2BE382D0-E431-4F47-B6A8-F02429E23C3F}" type="pres">
      <dgm:prSet presAssocID="{28DB1171-58DC-4BDB-9B86-E4CD6E445FF1}" presName="compNode" presStyleCnt="0"/>
      <dgm:spPr/>
    </dgm:pt>
    <dgm:pt modelId="{60F3757A-A032-4E9B-9B7C-D605CF985F54}" type="pres">
      <dgm:prSet presAssocID="{28DB1171-58DC-4BDB-9B86-E4CD6E445FF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57E21A6E-1334-4F00-92E4-13C0CC574765}" type="pres">
      <dgm:prSet presAssocID="{28DB1171-58DC-4BDB-9B86-E4CD6E445FF1}" presName="spaceRect" presStyleCnt="0"/>
      <dgm:spPr/>
    </dgm:pt>
    <dgm:pt modelId="{18687FEE-8DE9-42C4-837B-3E2C65D9787B}" type="pres">
      <dgm:prSet presAssocID="{28DB1171-58DC-4BDB-9B86-E4CD6E445FF1}" presName="textRect" presStyleLbl="revTx" presStyleIdx="1" presStyleCnt="5" custScaleX="140340">
        <dgm:presLayoutVars>
          <dgm:chMax val="1"/>
          <dgm:chPref val="1"/>
        </dgm:presLayoutVars>
      </dgm:prSet>
      <dgm:spPr/>
    </dgm:pt>
    <dgm:pt modelId="{23DA8BDF-B9A2-4BD5-A2B0-6F5898F418AC}" type="pres">
      <dgm:prSet presAssocID="{0765A18C-4830-4143-8623-08E33C3F0AD1}" presName="sibTrans" presStyleCnt="0"/>
      <dgm:spPr/>
    </dgm:pt>
    <dgm:pt modelId="{19026B76-D2AA-4CB8-B355-67A44AE681BB}" type="pres">
      <dgm:prSet presAssocID="{615156AA-B315-49C8-A1DB-4DB85632AF27}" presName="compNode" presStyleCnt="0"/>
      <dgm:spPr/>
    </dgm:pt>
    <dgm:pt modelId="{1714346C-566E-4A5C-A76F-8BA13F4DD336}" type="pres">
      <dgm:prSet presAssocID="{615156AA-B315-49C8-A1DB-4DB85632AF2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EA5EE35-2F70-49D6-A131-6A46312DB841}" type="pres">
      <dgm:prSet presAssocID="{615156AA-B315-49C8-A1DB-4DB85632AF27}" presName="spaceRect" presStyleCnt="0"/>
      <dgm:spPr/>
    </dgm:pt>
    <dgm:pt modelId="{8CAE2F10-DDA6-4D42-9CF8-5BF30CAC6252}" type="pres">
      <dgm:prSet presAssocID="{615156AA-B315-49C8-A1DB-4DB85632AF27}" presName="textRect" presStyleLbl="revTx" presStyleIdx="2" presStyleCnt="5">
        <dgm:presLayoutVars>
          <dgm:chMax val="1"/>
          <dgm:chPref val="1"/>
        </dgm:presLayoutVars>
      </dgm:prSet>
      <dgm:spPr/>
    </dgm:pt>
    <dgm:pt modelId="{E7FF4547-A54D-4287-9CC5-5837037CF306}" type="pres">
      <dgm:prSet presAssocID="{1C33FF69-8970-4882-9A09-B4E17D5E32B2}" presName="sibTrans" presStyleCnt="0"/>
      <dgm:spPr/>
    </dgm:pt>
    <dgm:pt modelId="{37D5B5CB-C6CA-40E0-A658-859BCAFB794F}" type="pres">
      <dgm:prSet presAssocID="{6F168F9E-5546-4A8F-AF1E-49E3CD044C92}" presName="compNode" presStyleCnt="0"/>
      <dgm:spPr/>
    </dgm:pt>
    <dgm:pt modelId="{8BE55BFE-23AF-41C7-B717-7A373FA42108}" type="pres">
      <dgm:prSet presAssocID="{6F168F9E-5546-4A8F-AF1E-49E3CD044C9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C192A24B-71F6-4443-8E9C-1CD457506E8D}" type="pres">
      <dgm:prSet presAssocID="{6F168F9E-5546-4A8F-AF1E-49E3CD044C92}" presName="spaceRect" presStyleCnt="0"/>
      <dgm:spPr/>
    </dgm:pt>
    <dgm:pt modelId="{8DB9DA17-945B-4F98-AE6A-04F07709677C}" type="pres">
      <dgm:prSet presAssocID="{6F168F9E-5546-4A8F-AF1E-49E3CD044C92}" presName="textRect" presStyleLbl="revTx" presStyleIdx="3" presStyleCnt="5">
        <dgm:presLayoutVars>
          <dgm:chMax val="1"/>
          <dgm:chPref val="1"/>
        </dgm:presLayoutVars>
      </dgm:prSet>
      <dgm:spPr/>
    </dgm:pt>
    <dgm:pt modelId="{86685098-E384-422D-8CEB-A8C6E71A91B6}" type="pres">
      <dgm:prSet presAssocID="{21D881A1-9C1C-4ADA-9DBC-A63F6F4D3747}" presName="sibTrans" presStyleCnt="0"/>
      <dgm:spPr/>
    </dgm:pt>
    <dgm:pt modelId="{F9F729C1-B35E-4465-868A-AE6654B40234}" type="pres">
      <dgm:prSet presAssocID="{339D320F-2DB4-4F88-B13B-566660A32667}" presName="compNode" presStyleCnt="0"/>
      <dgm:spPr/>
    </dgm:pt>
    <dgm:pt modelId="{53E34237-E195-453E-9AC5-FA92BF9839C1}" type="pres">
      <dgm:prSet presAssocID="{339D320F-2DB4-4F88-B13B-566660A326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12662E6A-D9BB-43AA-88EF-46C975F3AA42}" type="pres">
      <dgm:prSet presAssocID="{339D320F-2DB4-4F88-B13B-566660A32667}" presName="spaceRect" presStyleCnt="0"/>
      <dgm:spPr/>
    </dgm:pt>
    <dgm:pt modelId="{D804DF90-93B2-4694-9C08-9963EC8994AB}" type="pres">
      <dgm:prSet presAssocID="{339D320F-2DB4-4F88-B13B-566660A3266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653F61D-2BD9-41AD-A7B0-C8A960BA8538}" type="presOf" srcId="{62BDAE12-922A-43FA-86AD-C93528E0F726}" destId="{56737FC3-D714-4657-8E28-B80FD40D8C0D}" srcOrd="0" destOrd="0" presId="urn:microsoft.com/office/officeart/2018/2/layout/IconLabelList"/>
    <dgm:cxn modelId="{F521B139-44EE-432D-8D0F-5540F0D8DB51}" srcId="{5747A251-90E7-44A5-9CBC-7A08B0D61AD2}" destId="{615156AA-B315-49C8-A1DB-4DB85632AF27}" srcOrd="2" destOrd="0" parTransId="{F5D26350-79A7-4008-9605-257D0D058A56}" sibTransId="{1C33FF69-8970-4882-9A09-B4E17D5E32B2}"/>
    <dgm:cxn modelId="{E0A3993C-9B1B-42D2-A85E-A0733D0F358B}" srcId="{5747A251-90E7-44A5-9CBC-7A08B0D61AD2}" destId="{339D320F-2DB4-4F88-B13B-566660A32667}" srcOrd="4" destOrd="0" parTransId="{8FACB48B-A560-4CE3-A907-33520CA8A25E}" sibTransId="{DF5D4AD0-C8C3-4C34-A6BD-77C5A853BC07}"/>
    <dgm:cxn modelId="{6B026F42-379D-46F6-881A-9C1153DDA165}" srcId="{5747A251-90E7-44A5-9CBC-7A08B0D61AD2}" destId="{6F168F9E-5546-4A8F-AF1E-49E3CD044C92}" srcOrd="3" destOrd="0" parTransId="{CF6BECAE-F15B-421C-9CCF-D4DAB012FFBE}" sibTransId="{21D881A1-9C1C-4ADA-9DBC-A63F6F4D3747}"/>
    <dgm:cxn modelId="{4AAC054E-D9C9-47A6-933C-90EC71146683}" srcId="{5747A251-90E7-44A5-9CBC-7A08B0D61AD2}" destId="{62BDAE12-922A-43FA-86AD-C93528E0F726}" srcOrd="0" destOrd="0" parTransId="{C52B37EE-A5FC-4343-B884-844A08968AD5}" sibTransId="{004E546E-8572-4A40-9A09-1ADE58A56310}"/>
    <dgm:cxn modelId="{246AE256-728E-4059-909A-2FA8A00BC25F}" type="presOf" srcId="{6F168F9E-5546-4A8F-AF1E-49E3CD044C92}" destId="{8DB9DA17-945B-4F98-AE6A-04F07709677C}" srcOrd="0" destOrd="0" presId="urn:microsoft.com/office/officeart/2018/2/layout/IconLabelList"/>
    <dgm:cxn modelId="{39267757-8503-4138-95BF-A337E254CB56}" srcId="{5747A251-90E7-44A5-9CBC-7A08B0D61AD2}" destId="{28DB1171-58DC-4BDB-9B86-E4CD6E445FF1}" srcOrd="1" destOrd="0" parTransId="{670DBF14-9C4A-40F5-BEB8-55A7B8F20393}" sibTransId="{0765A18C-4830-4143-8623-08E33C3F0AD1}"/>
    <dgm:cxn modelId="{13552581-8AA2-4162-B0D6-DC68C1F49039}" type="presOf" srcId="{615156AA-B315-49C8-A1DB-4DB85632AF27}" destId="{8CAE2F10-DDA6-4D42-9CF8-5BF30CAC6252}" srcOrd="0" destOrd="0" presId="urn:microsoft.com/office/officeart/2018/2/layout/IconLabelList"/>
    <dgm:cxn modelId="{1FDD73C6-7C75-49E3-A87C-590E25B71FC2}" type="presOf" srcId="{339D320F-2DB4-4F88-B13B-566660A32667}" destId="{D804DF90-93B2-4694-9C08-9963EC8994AB}" srcOrd="0" destOrd="0" presId="urn:microsoft.com/office/officeart/2018/2/layout/IconLabelList"/>
    <dgm:cxn modelId="{152C2BE1-ADF7-4C08-B8A5-482DD5F366A1}" type="presOf" srcId="{28DB1171-58DC-4BDB-9B86-E4CD6E445FF1}" destId="{18687FEE-8DE9-42C4-837B-3E2C65D9787B}" srcOrd="0" destOrd="0" presId="urn:microsoft.com/office/officeart/2018/2/layout/IconLabelList"/>
    <dgm:cxn modelId="{D758FAF1-3FAB-4993-8769-F66D21F1D4CF}" type="presOf" srcId="{5747A251-90E7-44A5-9CBC-7A08B0D61AD2}" destId="{E83F7BA5-B00D-482C-AEF5-F6C437A58723}" srcOrd="0" destOrd="0" presId="urn:microsoft.com/office/officeart/2018/2/layout/IconLabelList"/>
    <dgm:cxn modelId="{407F4D09-8439-45F7-B85C-19CB167A12BF}" type="presParOf" srcId="{E83F7BA5-B00D-482C-AEF5-F6C437A58723}" destId="{72076F17-90A1-43B7-BD0E-48084C8C86C8}" srcOrd="0" destOrd="0" presId="urn:microsoft.com/office/officeart/2018/2/layout/IconLabelList"/>
    <dgm:cxn modelId="{914D0AD9-9089-4A29-8310-44D7585D891F}" type="presParOf" srcId="{72076F17-90A1-43B7-BD0E-48084C8C86C8}" destId="{1C2DE08A-55B2-4BE7-B0E9-F628ABBCC9ED}" srcOrd="0" destOrd="0" presId="urn:microsoft.com/office/officeart/2018/2/layout/IconLabelList"/>
    <dgm:cxn modelId="{E15638D7-88A0-4120-B57D-EE7B04F0E9BB}" type="presParOf" srcId="{72076F17-90A1-43B7-BD0E-48084C8C86C8}" destId="{987FCF44-ECB2-4D08-A9CA-6EA96415A3A4}" srcOrd="1" destOrd="0" presId="urn:microsoft.com/office/officeart/2018/2/layout/IconLabelList"/>
    <dgm:cxn modelId="{DF4E81CF-73EF-4C17-89D4-5F08AFB0E8CC}" type="presParOf" srcId="{72076F17-90A1-43B7-BD0E-48084C8C86C8}" destId="{56737FC3-D714-4657-8E28-B80FD40D8C0D}" srcOrd="2" destOrd="0" presId="urn:microsoft.com/office/officeart/2018/2/layout/IconLabelList"/>
    <dgm:cxn modelId="{A645E498-FE00-42AD-AF2E-1D91E0EFCB0B}" type="presParOf" srcId="{E83F7BA5-B00D-482C-AEF5-F6C437A58723}" destId="{88BD9DDB-EA87-4244-AC0A-B3F42083D09A}" srcOrd="1" destOrd="0" presId="urn:microsoft.com/office/officeart/2018/2/layout/IconLabelList"/>
    <dgm:cxn modelId="{D38E4BB5-1C38-4917-839E-8EA91BFAF69C}" type="presParOf" srcId="{E83F7BA5-B00D-482C-AEF5-F6C437A58723}" destId="{2BE382D0-E431-4F47-B6A8-F02429E23C3F}" srcOrd="2" destOrd="0" presId="urn:microsoft.com/office/officeart/2018/2/layout/IconLabelList"/>
    <dgm:cxn modelId="{AEDE4605-E4B9-4454-86E7-35587F1F66C8}" type="presParOf" srcId="{2BE382D0-E431-4F47-B6A8-F02429E23C3F}" destId="{60F3757A-A032-4E9B-9B7C-D605CF985F54}" srcOrd="0" destOrd="0" presId="urn:microsoft.com/office/officeart/2018/2/layout/IconLabelList"/>
    <dgm:cxn modelId="{CF34B8BA-C0E7-47A0-821F-B08F2FA59FE3}" type="presParOf" srcId="{2BE382D0-E431-4F47-B6A8-F02429E23C3F}" destId="{57E21A6E-1334-4F00-92E4-13C0CC574765}" srcOrd="1" destOrd="0" presId="urn:microsoft.com/office/officeart/2018/2/layout/IconLabelList"/>
    <dgm:cxn modelId="{3DC8B188-C01B-43C1-B134-AE0471299CA1}" type="presParOf" srcId="{2BE382D0-E431-4F47-B6A8-F02429E23C3F}" destId="{18687FEE-8DE9-42C4-837B-3E2C65D9787B}" srcOrd="2" destOrd="0" presId="urn:microsoft.com/office/officeart/2018/2/layout/IconLabelList"/>
    <dgm:cxn modelId="{D2953EC4-AD16-4544-8BCB-6D738846661A}" type="presParOf" srcId="{E83F7BA5-B00D-482C-AEF5-F6C437A58723}" destId="{23DA8BDF-B9A2-4BD5-A2B0-6F5898F418AC}" srcOrd="3" destOrd="0" presId="urn:microsoft.com/office/officeart/2018/2/layout/IconLabelList"/>
    <dgm:cxn modelId="{17ACDFBC-C4FF-46CE-8311-6EF947BD1E00}" type="presParOf" srcId="{E83F7BA5-B00D-482C-AEF5-F6C437A58723}" destId="{19026B76-D2AA-4CB8-B355-67A44AE681BB}" srcOrd="4" destOrd="0" presId="urn:microsoft.com/office/officeart/2018/2/layout/IconLabelList"/>
    <dgm:cxn modelId="{5557F203-B8DE-4E1B-A2C4-34A19A3765DA}" type="presParOf" srcId="{19026B76-D2AA-4CB8-B355-67A44AE681BB}" destId="{1714346C-566E-4A5C-A76F-8BA13F4DD336}" srcOrd="0" destOrd="0" presId="urn:microsoft.com/office/officeart/2018/2/layout/IconLabelList"/>
    <dgm:cxn modelId="{C3A3A82E-C5A9-4401-B186-6930F5DCF246}" type="presParOf" srcId="{19026B76-D2AA-4CB8-B355-67A44AE681BB}" destId="{DEA5EE35-2F70-49D6-A131-6A46312DB841}" srcOrd="1" destOrd="0" presId="urn:microsoft.com/office/officeart/2018/2/layout/IconLabelList"/>
    <dgm:cxn modelId="{EC43E277-C998-4385-9F63-A8BD9DD67073}" type="presParOf" srcId="{19026B76-D2AA-4CB8-B355-67A44AE681BB}" destId="{8CAE2F10-DDA6-4D42-9CF8-5BF30CAC6252}" srcOrd="2" destOrd="0" presId="urn:microsoft.com/office/officeart/2018/2/layout/IconLabelList"/>
    <dgm:cxn modelId="{7C89F81E-5901-4326-8CA5-235EB618956F}" type="presParOf" srcId="{E83F7BA5-B00D-482C-AEF5-F6C437A58723}" destId="{E7FF4547-A54D-4287-9CC5-5837037CF306}" srcOrd="5" destOrd="0" presId="urn:microsoft.com/office/officeart/2018/2/layout/IconLabelList"/>
    <dgm:cxn modelId="{3438628A-E4CC-46A4-9421-9AFFC1C23014}" type="presParOf" srcId="{E83F7BA5-B00D-482C-AEF5-F6C437A58723}" destId="{37D5B5CB-C6CA-40E0-A658-859BCAFB794F}" srcOrd="6" destOrd="0" presId="urn:microsoft.com/office/officeart/2018/2/layout/IconLabelList"/>
    <dgm:cxn modelId="{D2E39864-2EC4-4FDB-B91E-C52212DE5D59}" type="presParOf" srcId="{37D5B5CB-C6CA-40E0-A658-859BCAFB794F}" destId="{8BE55BFE-23AF-41C7-B717-7A373FA42108}" srcOrd="0" destOrd="0" presId="urn:microsoft.com/office/officeart/2018/2/layout/IconLabelList"/>
    <dgm:cxn modelId="{F6D659F6-6637-417E-AD15-816DADE48D6F}" type="presParOf" srcId="{37D5B5CB-C6CA-40E0-A658-859BCAFB794F}" destId="{C192A24B-71F6-4443-8E9C-1CD457506E8D}" srcOrd="1" destOrd="0" presId="urn:microsoft.com/office/officeart/2018/2/layout/IconLabelList"/>
    <dgm:cxn modelId="{6D396C81-FC80-44B3-8EA9-0B08E0A74F38}" type="presParOf" srcId="{37D5B5CB-C6CA-40E0-A658-859BCAFB794F}" destId="{8DB9DA17-945B-4F98-AE6A-04F07709677C}" srcOrd="2" destOrd="0" presId="urn:microsoft.com/office/officeart/2018/2/layout/IconLabelList"/>
    <dgm:cxn modelId="{F045960A-EC02-4682-9941-5C7158C657B2}" type="presParOf" srcId="{E83F7BA5-B00D-482C-AEF5-F6C437A58723}" destId="{86685098-E384-422D-8CEB-A8C6E71A91B6}" srcOrd="7" destOrd="0" presId="urn:microsoft.com/office/officeart/2018/2/layout/IconLabelList"/>
    <dgm:cxn modelId="{676B1E86-BEC2-4C4D-9226-C0A1CE15104F}" type="presParOf" srcId="{E83F7BA5-B00D-482C-AEF5-F6C437A58723}" destId="{F9F729C1-B35E-4465-868A-AE6654B40234}" srcOrd="8" destOrd="0" presId="urn:microsoft.com/office/officeart/2018/2/layout/IconLabelList"/>
    <dgm:cxn modelId="{7E38DC49-FC48-4E7C-9474-186513A4C3CE}" type="presParOf" srcId="{F9F729C1-B35E-4465-868A-AE6654B40234}" destId="{53E34237-E195-453E-9AC5-FA92BF9839C1}" srcOrd="0" destOrd="0" presId="urn:microsoft.com/office/officeart/2018/2/layout/IconLabelList"/>
    <dgm:cxn modelId="{220B200E-CF88-4C11-9E0F-22985F45D057}" type="presParOf" srcId="{F9F729C1-B35E-4465-868A-AE6654B40234}" destId="{12662E6A-D9BB-43AA-88EF-46C975F3AA42}" srcOrd="1" destOrd="0" presId="urn:microsoft.com/office/officeart/2018/2/layout/IconLabelList"/>
    <dgm:cxn modelId="{E9D56CF0-0B37-4B5C-B0AC-889455E3DC29}" type="presParOf" srcId="{F9F729C1-B35E-4465-868A-AE6654B40234}" destId="{D804DF90-93B2-4694-9C08-9963EC8994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EE8AA-FDA6-4B6D-8739-F6528EF9A450}">
      <dsp:nvSpPr>
        <dsp:cNvPr id="0" name=""/>
        <dsp:cNvSpPr/>
      </dsp:nvSpPr>
      <dsp:spPr>
        <a:xfrm>
          <a:off x="0" y="0"/>
          <a:ext cx="8085311" cy="8351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Missing product context (no brand/category/image)	</a:t>
          </a:r>
        </a:p>
      </dsp:txBody>
      <dsp:txXfrm>
        <a:off x="24460" y="24460"/>
        <a:ext cx="7086437" cy="786204"/>
      </dsp:txXfrm>
    </dsp:sp>
    <dsp:sp modelId="{1FEDBACE-41C9-4866-BDA6-EC477C4BBE14}">
      <dsp:nvSpPr>
        <dsp:cNvPr id="0" name=""/>
        <dsp:cNvSpPr/>
      </dsp:nvSpPr>
      <dsp:spPr>
        <a:xfrm>
          <a:off x="603773" y="951114"/>
          <a:ext cx="8085311" cy="8351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Poor data quality (nulls, duplicates, invalid prices)	</a:t>
          </a:r>
        </a:p>
      </dsp:txBody>
      <dsp:txXfrm>
        <a:off x="628233" y="975574"/>
        <a:ext cx="6889787" cy="786204"/>
      </dsp:txXfrm>
    </dsp:sp>
    <dsp:sp modelId="{AB226114-0D66-4817-9D1A-72AEA62ABDED}">
      <dsp:nvSpPr>
        <dsp:cNvPr id="0" name=""/>
        <dsp:cNvSpPr/>
      </dsp:nvSpPr>
      <dsp:spPr>
        <a:xfrm>
          <a:off x="1207546" y="1902228"/>
          <a:ext cx="8085311" cy="8351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Flat file format not suitable for dashboards or analysis</a:t>
          </a:r>
        </a:p>
      </dsp:txBody>
      <dsp:txXfrm>
        <a:off x="1232006" y="1926688"/>
        <a:ext cx="6889787" cy="786204"/>
      </dsp:txXfrm>
    </dsp:sp>
    <dsp:sp modelId="{DD71D149-D75C-405D-A7E5-08E27EF7C658}">
      <dsp:nvSpPr>
        <dsp:cNvPr id="0" name=""/>
        <dsp:cNvSpPr/>
      </dsp:nvSpPr>
      <dsp:spPr>
        <a:xfrm>
          <a:off x="1811319" y="2853342"/>
          <a:ext cx="8085311" cy="8351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Manual updates with no automation	</a:t>
          </a:r>
        </a:p>
      </dsp:txBody>
      <dsp:txXfrm>
        <a:off x="1835779" y="2877802"/>
        <a:ext cx="6889787" cy="786204"/>
      </dsp:txXfrm>
    </dsp:sp>
    <dsp:sp modelId="{026847F3-6739-4F73-B256-D120DCB4D8BD}">
      <dsp:nvSpPr>
        <dsp:cNvPr id="0" name=""/>
        <dsp:cNvSpPr/>
      </dsp:nvSpPr>
      <dsp:spPr>
        <a:xfrm>
          <a:off x="2415093" y="3804457"/>
          <a:ext cx="8085311" cy="8351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No way to simulate real-time changes in product data</a:t>
          </a:r>
        </a:p>
      </dsp:txBody>
      <dsp:txXfrm>
        <a:off x="2439553" y="3828917"/>
        <a:ext cx="6889787" cy="786204"/>
      </dsp:txXfrm>
    </dsp:sp>
    <dsp:sp modelId="{4F03C704-57DF-42B1-B897-301BFC0DC8E2}">
      <dsp:nvSpPr>
        <dsp:cNvPr id="0" name=""/>
        <dsp:cNvSpPr/>
      </dsp:nvSpPr>
      <dsp:spPr>
        <a:xfrm>
          <a:off x="7542480" y="610105"/>
          <a:ext cx="542831" cy="542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664617" y="610105"/>
        <a:ext cx="298557" cy="408480"/>
      </dsp:txXfrm>
    </dsp:sp>
    <dsp:sp modelId="{9C1B3288-EE39-42D4-BD1F-E7F8F1809FA8}">
      <dsp:nvSpPr>
        <dsp:cNvPr id="0" name=""/>
        <dsp:cNvSpPr/>
      </dsp:nvSpPr>
      <dsp:spPr>
        <a:xfrm>
          <a:off x="8146254" y="1561219"/>
          <a:ext cx="542831" cy="542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268391" y="1561219"/>
        <a:ext cx="298557" cy="408480"/>
      </dsp:txXfrm>
    </dsp:sp>
    <dsp:sp modelId="{3F9C9951-4FFE-42B2-90A2-5FE12F6401B5}">
      <dsp:nvSpPr>
        <dsp:cNvPr id="0" name=""/>
        <dsp:cNvSpPr/>
      </dsp:nvSpPr>
      <dsp:spPr>
        <a:xfrm>
          <a:off x="8750027" y="2498414"/>
          <a:ext cx="542831" cy="542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872164" y="2498414"/>
        <a:ext cx="298557" cy="408480"/>
      </dsp:txXfrm>
    </dsp:sp>
    <dsp:sp modelId="{D8540526-AFE9-4F1E-99C7-5C50E4B091DF}">
      <dsp:nvSpPr>
        <dsp:cNvPr id="0" name=""/>
        <dsp:cNvSpPr/>
      </dsp:nvSpPr>
      <dsp:spPr>
        <a:xfrm>
          <a:off x="9353800" y="3458808"/>
          <a:ext cx="542831" cy="542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9475937" y="3458808"/>
        <a:ext cx="298557" cy="408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6F09E-BDFA-4A0B-BE31-45CEFAE14419}">
      <dsp:nvSpPr>
        <dsp:cNvPr id="0" name=""/>
        <dsp:cNvSpPr/>
      </dsp:nvSpPr>
      <dsp:spPr>
        <a:xfrm>
          <a:off x="77500" y="1606801"/>
          <a:ext cx="1266322" cy="126632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E4C0D-F3DD-4334-BD66-5C67CFA76BBA}">
      <dsp:nvSpPr>
        <dsp:cNvPr id="0" name=""/>
        <dsp:cNvSpPr/>
      </dsp:nvSpPr>
      <dsp:spPr>
        <a:xfrm>
          <a:off x="343428" y="1872728"/>
          <a:ext cx="734467" cy="734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EA499-765C-487C-8544-F6A7F24063F5}">
      <dsp:nvSpPr>
        <dsp:cNvPr id="0" name=""/>
        <dsp:cNvSpPr/>
      </dsp:nvSpPr>
      <dsp:spPr>
        <a:xfrm>
          <a:off x="1615178" y="1606801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 built an automated ETL pipeline that cleans Kaggle data, enriches all products using metadata from an external API, stores everything in a normalized SQL Server database, and connects it to Tableau for live dashboards.</a:t>
          </a:r>
        </a:p>
      </dsp:txBody>
      <dsp:txXfrm>
        <a:off x="1615178" y="1606801"/>
        <a:ext cx="2984904" cy="1266322"/>
      </dsp:txXfrm>
    </dsp:sp>
    <dsp:sp modelId="{A498350C-CFD4-4DE3-A617-38B49DFFB7B3}">
      <dsp:nvSpPr>
        <dsp:cNvPr id="0" name=""/>
        <dsp:cNvSpPr/>
      </dsp:nvSpPr>
      <dsp:spPr>
        <a:xfrm>
          <a:off x="5120179" y="1606801"/>
          <a:ext cx="1266322" cy="126632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A8B80-8663-426C-8C43-AFEC44801897}">
      <dsp:nvSpPr>
        <dsp:cNvPr id="0" name=""/>
        <dsp:cNvSpPr/>
      </dsp:nvSpPr>
      <dsp:spPr>
        <a:xfrm>
          <a:off x="5386107" y="1872728"/>
          <a:ext cx="734467" cy="734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A549-78BA-4EDC-9DB8-5B09370A8AD1}">
      <dsp:nvSpPr>
        <dsp:cNvPr id="0" name=""/>
        <dsp:cNvSpPr/>
      </dsp:nvSpPr>
      <dsp:spPr>
        <a:xfrm>
          <a:off x="6657857" y="1606801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.bat script schedules the full process for regular refresh.</a:t>
          </a:r>
        </a:p>
      </dsp:txBody>
      <dsp:txXfrm>
        <a:off x="6657857" y="1606801"/>
        <a:ext cx="2984904" cy="12663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917D0-34E8-49D0-A78F-7D50B9E197BF}">
      <dsp:nvSpPr>
        <dsp:cNvPr id="0" name=""/>
        <dsp:cNvSpPr/>
      </dsp:nvSpPr>
      <dsp:spPr>
        <a:xfrm>
          <a:off x="616" y="179314"/>
          <a:ext cx="2405999" cy="14435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Cleaned and normalized flat CSV file from Kaggle.</a:t>
          </a:r>
        </a:p>
      </dsp:txBody>
      <dsp:txXfrm>
        <a:off x="616" y="179314"/>
        <a:ext cx="2405999" cy="1443599"/>
      </dsp:txXfrm>
    </dsp:sp>
    <dsp:sp modelId="{9C013EDB-A9A3-4C55-8885-97F0A0B3BFFB}">
      <dsp:nvSpPr>
        <dsp:cNvPr id="0" name=""/>
        <dsp:cNvSpPr/>
      </dsp:nvSpPr>
      <dsp:spPr>
        <a:xfrm>
          <a:off x="2647216" y="179314"/>
          <a:ext cx="2405999" cy="14435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Removed nulls, duplicates, and invalid entries.</a:t>
          </a:r>
        </a:p>
      </dsp:txBody>
      <dsp:txXfrm>
        <a:off x="2647216" y="179314"/>
        <a:ext cx="2405999" cy="1443599"/>
      </dsp:txXfrm>
    </dsp:sp>
    <dsp:sp modelId="{0B356EF7-17F5-477E-83E7-7806097755C0}">
      <dsp:nvSpPr>
        <dsp:cNvPr id="0" name=""/>
        <dsp:cNvSpPr/>
      </dsp:nvSpPr>
      <dsp:spPr>
        <a:xfrm>
          <a:off x="616" y="2351399"/>
          <a:ext cx="2405999" cy="14435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API integration enriched products with additional metadata.</a:t>
          </a:r>
        </a:p>
      </dsp:txBody>
      <dsp:txXfrm>
        <a:off x="616" y="2351399"/>
        <a:ext cx="2405999" cy="1443599"/>
      </dsp:txXfrm>
    </dsp:sp>
    <dsp:sp modelId="{7B77B599-C86F-4AF2-9EE5-648A8D5216A5}">
      <dsp:nvSpPr>
        <dsp:cNvPr id="0" name=""/>
        <dsp:cNvSpPr/>
      </dsp:nvSpPr>
      <dsp:spPr>
        <a:xfrm>
          <a:off x="2647216" y="1863513"/>
          <a:ext cx="2405999" cy="24193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Used pandas for ETL and saved 5 normalized tables: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orders.csv, order_details.csv, customers.csv, products.csv, brands.csv</a:t>
          </a:r>
        </a:p>
      </dsp:txBody>
      <dsp:txXfrm>
        <a:off x="2647216" y="1863513"/>
        <a:ext cx="2405999" cy="24193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4EFA7-BEAE-4A66-A38F-A4D0C0F8AEDC}">
      <dsp:nvSpPr>
        <dsp:cNvPr id="0" name=""/>
        <dsp:cNvSpPr/>
      </dsp:nvSpPr>
      <dsp:spPr>
        <a:xfrm>
          <a:off x="0" y="34095"/>
          <a:ext cx="7219976" cy="71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🔍 Exploration: Used .info(), .describe(), .value_counts() to identify missing values, outliers, and duplicates</a:t>
          </a:r>
        </a:p>
      </dsp:txBody>
      <dsp:txXfrm>
        <a:off x="34954" y="69049"/>
        <a:ext cx="7150068" cy="646132"/>
      </dsp:txXfrm>
    </dsp:sp>
    <dsp:sp modelId="{6A47D1FC-3998-45F1-A39E-688B4BC02A58}">
      <dsp:nvSpPr>
        <dsp:cNvPr id="0" name=""/>
        <dsp:cNvSpPr/>
      </dsp:nvSpPr>
      <dsp:spPr>
        <a:xfrm>
          <a:off x="0" y="801975"/>
          <a:ext cx="7219976" cy="71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🧹 Cleaning: Handled missing data using deletion and KNN imputation; resolved inconsistencies in text fields</a:t>
          </a:r>
        </a:p>
      </dsp:txBody>
      <dsp:txXfrm>
        <a:off x="34954" y="836929"/>
        <a:ext cx="7150068" cy="646132"/>
      </dsp:txXfrm>
    </dsp:sp>
    <dsp:sp modelId="{758C580D-6AB3-46CE-94E4-DBCF1C1C761A}">
      <dsp:nvSpPr>
        <dsp:cNvPr id="0" name=""/>
        <dsp:cNvSpPr/>
      </dsp:nvSpPr>
      <dsp:spPr>
        <a:xfrm>
          <a:off x="0" y="1569855"/>
          <a:ext cx="7219976" cy="71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🔄 Transformation: Normalized numerical data; encoded categories using one-hot encoding</a:t>
          </a:r>
        </a:p>
      </dsp:txBody>
      <dsp:txXfrm>
        <a:off x="34954" y="1604809"/>
        <a:ext cx="7150068" cy="646132"/>
      </dsp:txXfrm>
    </dsp:sp>
    <dsp:sp modelId="{AAE42D24-62A4-4B62-851F-E0BCB88B86BB}">
      <dsp:nvSpPr>
        <dsp:cNvPr id="0" name=""/>
        <dsp:cNvSpPr/>
      </dsp:nvSpPr>
      <dsp:spPr>
        <a:xfrm>
          <a:off x="0" y="2337735"/>
          <a:ext cx="7219976" cy="71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✔️ Validation: Applied range checks (e.g., Rating 0–5), format rules, and ensured IDs match across tables</a:t>
          </a:r>
        </a:p>
      </dsp:txBody>
      <dsp:txXfrm>
        <a:off x="34954" y="2372689"/>
        <a:ext cx="7150068" cy="646132"/>
      </dsp:txXfrm>
    </dsp:sp>
    <dsp:sp modelId="{F4FF72BC-89B5-4323-B825-C375FC9798F2}">
      <dsp:nvSpPr>
        <dsp:cNvPr id="0" name=""/>
        <dsp:cNvSpPr/>
      </dsp:nvSpPr>
      <dsp:spPr>
        <a:xfrm>
          <a:off x="0" y="3105615"/>
          <a:ext cx="7219976" cy="71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🔁 Cross-Checks: Compared sales data between Orders &amp; OrderDetails for accuracy</a:t>
          </a:r>
        </a:p>
      </dsp:txBody>
      <dsp:txXfrm>
        <a:off x="34954" y="3140569"/>
        <a:ext cx="7150068" cy="646132"/>
      </dsp:txXfrm>
    </dsp:sp>
    <dsp:sp modelId="{0FFD12EE-4163-4C9B-9C57-1C90115EC060}">
      <dsp:nvSpPr>
        <dsp:cNvPr id="0" name=""/>
        <dsp:cNvSpPr/>
      </dsp:nvSpPr>
      <dsp:spPr>
        <a:xfrm>
          <a:off x="0" y="3873495"/>
          <a:ext cx="7219976" cy="71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📊 Tools Used: pandas, OpenRefine, Pyjanitor</a:t>
          </a:r>
        </a:p>
      </dsp:txBody>
      <dsp:txXfrm>
        <a:off x="34954" y="3908449"/>
        <a:ext cx="7150068" cy="646132"/>
      </dsp:txXfrm>
    </dsp:sp>
    <dsp:sp modelId="{29C0CB8F-785A-4B6C-8969-65D6DEF6EF6E}">
      <dsp:nvSpPr>
        <dsp:cNvPr id="0" name=""/>
        <dsp:cNvSpPr/>
      </dsp:nvSpPr>
      <dsp:spPr>
        <a:xfrm>
          <a:off x="0" y="4641375"/>
          <a:ext cx="7219976" cy="71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📄 Metadata: Created data dictionary and documented data sources, variables, and transformations</a:t>
          </a:r>
        </a:p>
      </dsp:txBody>
      <dsp:txXfrm>
        <a:off x="34954" y="4676329"/>
        <a:ext cx="7150068" cy="646132"/>
      </dsp:txXfrm>
    </dsp:sp>
    <dsp:sp modelId="{4598CCF2-7860-4289-8CD6-C3224245FF53}">
      <dsp:nvSpPr>
        <dsp:cNvPr id="0" name=""/>
        <dsp:cNvSpPr/>
      </dsp:nvSpPr>
      <dsp:spPr>
        <a:xfrm>
          <a:off x="0" y="5409255"/>
          <a:ext cx="7219976" cy="7160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📈 Governance: Set SLA targets (e.g., daily refresh, &lt;5 min dashboard delay), logged ETL status, used fallback API handling</a:t>
          </a:r>
        </a:p>
      </dsp:txBody>
      <dsp:txXfrm>
        <a:off x="34954" y="5444209"/>
        <a:ext cx="7150068" cy="6461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DE08A-55B2-4BE7-B0E9-F628ABBCC9ED}">
      <dsp:nvSpPr>
        <dsp:cNvPr id="0" name=""/>
        <dsp:cNvSpPr/>
      </dsp:nvSpPr>
      <dsp:spPr>
        <a:xfrm>
          <a:off x="698796" y="63710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37FC3-D714-4657-8E28-B80FD40D8C0D}">
      <dsp:nvSpPr>
        <dsp:cNvPr id="0" name=""/>
        <dsp:cNvSpPr/>
      </dsp:nvSpPr>
      <dsp:spPr>
        <a:xfrm>
          <a:off x="203796" y="1750580"/>
          <a:ext cx="1800000" cy="909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Add real-time streaming via Kafka + Spark.</a:t>
          </a:r>
          <a:endParaRPr lang="en-US" sz="2100" kern="1200" dirty="0"/>
        </a:p>
      </dsp:txBody>
      <dsp:txXfrm>
        <a:off x="203796" y="1750580"/>
        <a:ext cx="1800000" cy="909054"/>
      </dsp:txXfrm>
    </dsp:sp>
    <dsp:sp modelId="{60F3757A-A032-4E9B-9B7C-D605CF985F54}">
      <dsp:nvSpPr>
        <dsp:cNvPr id="0" name=""/>
        <dsp:cNvSpPr/>
      </dsp:nvSpPr>
      <dsp:spPr>
        <a:xfrm>
          <a:off x="3176857" y="63710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87FEE-8DE9-42C4-837B-3E2C65D9787B}">
      <dsp:nvSpPr>
        <dsp:cNvPr id="0" name=""/>
        <dsp:cNvSpPr/>
      </dsp:nvSpPr>
      <dsp:spPr>
        <a:xfrm>
          <a:off x="2318797" y="1750580"/>
          <a:ext cx="2526120" cy="909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Integrate clickstream and cart abandonment data.</a:t>
          </a:r>
          <a:endParaRPr lang="en-US" sz="2100" kern="1200" dirty="0"/>
        </a:p>
      </dsp:txBody>
      <dsp:txXfrm>
        <a:off x="2318797" y="1750580"/>
        <a:ext cx="2526120" cy="909054"/>
      </dsp:txXfrm>
    </dsp:sp>
    <dsp:sp modelId="{1714346C-566E-4A5C-A76F-8BA13F4DD336}">
      <dsp:nvSpPr>
        <dsp:cNvPr id="0" name=""/>
        <dsp:cNvSpPr/>
      </dsp:nvSpPr>
      <dsp:spPr>
        <a:xfrm>
          <a:off x="5654917" y="63710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E2F10-DDA6-4D42-9CF8-5BF30CAC6252}">
      <dsp:nvSpPr>
        <dsp:cNvPr id="0" name=""/>
        <dsp:cNvSpPr/>
      </dsp:nvSpPr>
      <dsp:spPr>
        <a:xfrm>
          <a:off x="5159917" y="1750580"/>
          <a:ext cx="1800000" cy="909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Build ML-based recommendation systems.</a:t>
          </a:r>
          <a:endParaRPr lang="en-US" sz="2100" kern="1200" dirty="0"/>
        </a:p>
      </dsp:txBody>
      <dsp:txXfrm>
        <a:off x="5159917" y="1750580"/>
        <a:ext cx="1800000" cy="909054"/>
      </dsp:txXfrm>
    </dsp:sp>
    <dsp:sp modelId="{8BE55BFE-23AF-41C7-B717-7A373FA42108}">
      <dsp:nvSpPr>
        <dsp:cNvPr id="0" name=""/>
        <dsp:cNvSpPr/>
      </dsp:nvSpPr>
      <dsp:spPr>
        <a:xfrm>
          <a:off x="7769917" y="63710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9DA17-945B-4F98-AE6A-04F07709677C}">
      <dsp:nvSpPr>
        <dsp:cNvPr id="0" name=""/>
        <dsp:cNvSpPr/>
      </dsp:nvSpPr>
      <dsp:spPr>
        <a:xfrm>
          <a:off x="7274917" y="1750580"/>
          <a:ext cx="1800000" cy="909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Cloud migration to GCP/Azure for scale.</a:t>
          </a:r>
        </a:p>
      </dsp:txBody>
      <dsp:txXfrm>
        <a:off x="7274917" y="1750580"/>
        <a:ext cx="1800000" cy="909054"/>
      </dsp:txXfrm>
    </dsp:sp>
    <dsp:sp modelId="{53E34237-E195-453E-9AC5-FA92BF9839C1}">
      <dsp:nvSpPr>
        <dsp:cNvPr id="0" name=""/>
        <dsp:cNvSpPr/>
      </dsp:nvSpPr>
      <dsp:spPr>
        <a:xfrm>
          <a:off x="9884917" y="63710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4DF90-93B2-4694-9C08-9963EC8994AB}">
      <dsp:nvSpPr>
        <dsp:cNvPr id="0" name=""/>
        <dsp:cNvSpPr/>
      </dsp:nvSpPr>
      <dsp:spPr>
        <a:xfrm>
          <a:off x="9389917" y="1750580"/>
          <a:ext cx="1800000" cy="909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Periodic data sync and monitoring via Airflow.</a:t>
          </a:r>
        </a:p>
      </dsp:txBody>
      <dsp:txXfrm>
        <a:off x="9389917" y="1750580"/>
        <a:ext cx="1800000" cy="909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8/1/2025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3165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4816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23970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99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9991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57814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1535102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1844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6606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8824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3206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055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293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2136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138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4635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04802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FBD7CE-B4C8-12EB-F704-440A0A201A09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2FDD3-D121-DC6E-6A72-AA83F2EF9FCF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Jens Martensson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644C1-18AD-420E-CD17-A938324FB0BC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50" r:id="rId18"/>
    <p:sldLayoutId id="214748365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pycharm/" TargetMode="External"/><Relationship Id="rId13" Type="http://schemas.openxmlformats.org/officeDocument/2006/relationships/hyperlink" Target="https://gunnarpeipman.com/mssql-files-on-azure-blob-storage/" TargetMode="External"/><Relationship Id="rId3" Type="http://schemas.openxmlformats.org/officeDocument/2006/relationships/hyperlink" Target="https://fakestoreapi.com/" TargetMode="External"/><Relationship Id="rId7" Type="http://schemas.openxmlformats.org/officeDocument/2006/relationships/hyperlink" Target="https://numpy.org/" TargetMode="External"/><Relationship Id="rId12" Type="http://schemas.openxmlformats.org/officeDocument/2006/relationships/hyperlink" Target="https://captainverify.com/blog/importance-data-quality.html" TargetMode="External"/><Relationship Id="rId17" Type="http://schemas.openxmlformats.org/officeDocument/2006/relationships/hyperlink" Target="https://www.bwmarketingworld.com/article/online-retail-sales-surge-14-yoy-consumer-electronics-sales-up-by-60-in-october-report-538964" TargetMode="External"/><Relationship Id="rId2" Type="http://schemas.openxmlformats.org/officeDocument/2006/relationships/image" Target="../media/image33.jpeg"/><Relationship Id="rId16" Type="http://schemas.openxmlformats.org/officeDocument/2006/relationships/hyperlink" Target="https://www.greengeeks.com/blog/4-things-you-cant-ignore-when-your-ecommerce-sales-are-down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andas.pydata.org/" TargetMode="External"/><Relationship Id="rId11" Type="http://schemas.openxmlformats.org/officeDocument/2006/relationships/hyperlink" Target="https://openrefine.org/" TargetMode="External"/><Relationship Id="rId5" Type="http://schemas.openxmlformats.org/officeDocument/2006/relationships/hyperlink" Target="https://learn.microsoft.com/en-us/sql/sql-server/" TargetMode="External"/><Relationship Id="rId15" Type="http://schemas.openxmlformats.org/officeDocument/2006/relationships/hyperlink" Target="https://dibimbing.id/blog/detail/apa-itu-data-terintegrasi" TargetMode="External"/><Relationship Id="rId10" Type="http://schemas.openxmlformats.org/officeDocument/2006/relationships/hyperlink" Target="https://powerbi.microsoft.com/" TargetMode="External"/><Relationship Id="rId4" Type="http://schemas.openxmlformats.org/officeDocument/2006/relationships/hyperlink" Target="https://www.kaggle.com/datasets/carrie1/ecommerce-data" TargetMode="External"/><Relationship Id="rId9" Type="http://schemas.openxmlformats.org/officeDocument/2006/relationships/hyperlink" Target="https://www.tableau.com/" TargetMode="External"/><Relationship Id="rId14" Type="http://schemas.openxmlformats.org/officeDocument/2006/relationships/hyperlink" Target="https://ourvoicesou.co.uk/how-to-involve-children-and-young-people-in-research/3-involving-children-and-young-people-in-all-stages-of-research/multiple-types-and-ways-of-collecting-data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akestoreapi.com/products" TargetMode="External"/><Relationship Id="rId2" Type="http://schemas.openxmlformats.org/officeDocument/2006/relationships/hyperlink" Target="https://www.kaggle.com/datasets/carrie1/ecommerce-data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6288" r="16288"/>
          <a:stretch>
            <a:fillRect/>
          </a:stretch>
        </p:blipFill>
        <p:spPr>
          <a:xfrm>
            <a:off x="-11284" y="0"/>
            <a:ext cx="7815636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-287275"/>
            <a:ext cx="3759807" cy="1547813"/>
          </a:xfrm>
        </p:spPr>
        <p:txBody>
          <a:bodyPr/>
          <a:lstStyle/>
          <a:p>
            <a:r>
              <a:rPr lang="en-US" dirty="0"/>
              <a:t>Team 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DFF81-364C-41EF-F9BB-C93291DED849}"/>
              </a:ext>
            </a:extLst>
          </p:cNvPr>
          <p:cNvSpPr txBox="1"/>
          <p:nvPr/>
        </p:nvSpPr>
        <p:spPr>
          <a:xfrm>
            <a:off x="8811737" y="1204506"/>
            <a:ext cx="2648875" cy="165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CA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Team Members:</a:t>
            </a:r>
            <a:endParaRPr lang="en-CA" sz="120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CA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Jyoti Maske</a:t>
            </a:r>
            <a:endParaRPr lang="en-CA" sz="120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Hiral Parekh</a:t>
            </a:r>
            <a:endParaRPr lang="en-CA" sz="120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Yash Khamar</a:t>
            </a:r>
            <a:endParaRPr lang="en-CA" sz="120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Neel Patel</a:t>
            </a:r>
            <a:endParaRPr lang="en-CA" sz="120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788B3-5206-B50C-AFA2-E44F02ADC859}"/>
              </a:ext>
            </a:extLst>
          </p:cNvPr>
          <p:cNvSpPr txBox="1"/>
          <p:nvPr/>
        </p:nvSpPr>
        <p:spPr>
          <a:xfrm>
            <a:off x="9543125" y="6055253"/>
            <a:ext cx="2648875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US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SENG8081-Case Studies</a:t>
            </a:r>
            <a:endParaRPr lang="en-CA" sz="1200" dirty="0">
              <a:solidFill>
                <a:srgbClr val="FFFF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B8488A-D2E1-8220-1E7B-7573091D3322}"/>
              </a:ext>
            </a:extLst>
          </p:cNvPr>
          <p:cNvSpPr/>
          <p:nvPr/>
        </p:nvSpPr>
        <p:spPr>
          <a:xfrm>
            <a:off x="1483223" y="4226717"/>
            <a:ext cx="8906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dirty="0">
                <a:ln w="0">
                  <a:solidFill>
                    <a:schemeClr val="accent1"/>
                  </a:solidFill>
                </a:ln>
                <a:solidFill>
                  <a:srgbClr val="00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000000"/>
                </a:highlight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-Online Retail Sales Analysis-</a:t>
            </a:r>
            <a:endParaRPr lang="en-CA" sz="5400" dirty="0">
              <a:ln w="0">
                <a:solidFill>
                  <a:schemeClr val="accent1"/>
                </a:solidFill>
              </a:ln>
              <a:solidFill>
                <a:srgbClr val="00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A5E596-74C5-7B05-3C52-BA2D49E882C0}"/>
              </a:ext>
            </a:extLst>
          </p:cNvPr>
          <p:cNvSpPr/>
          <p:nvPr/>
        </p:nvSpPr>
        <p:spPr>
          <a:xfrm>
            <a:off x="7804352" y="6513021"/>
            <a:ext cx="4387648" cy="3375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SSQL data and log files on Azure blob storage">
            <a:extLst>
              <a:ext uri="{FF2B5EF4-FFF2-40B4-BE49-F238E27FC236}">
                <a16:creationId xmlns:a16="http://schemas.microsoft.com/office/drawing/2014/main" id="{626FBC7D-5092-1DCB-60F5-6D2E81364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89" y="0"/>
            <a:ext cx="123289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93"/>
            <a:ext cx="9720072" cy="1499616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Data Storage and Maintenance</a:t>
            </a:r>
            <a:endParaRPr lang="en-US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84F933E-CFD6-A34D-0559-78DE845171B8}"/>
              </a:ext>
            </a:extLst>
          </p:cNvPr>
          <p:cNvSpPr txBox="1">
            <a:spLocks/>
          </p:cNvSpPr>
          <p:nvPr/>
        </p:nvSpPr>
        <p:spPr>
          <a:xfrm>
            <a:off x="304706" y="1963054"/>
            <a:ext cx="8549007" cy="44622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400" b="1" u="sng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b="1" u="sng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Database:</a:t>
            </a: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sz="2400" dirty="0" err="1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Sales_Analysis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pPr marL="128016" lvl="1" indent="0">
              <a:lnSpc>
                <a:spcPct val="100000"/>
              </a:lnSpc>
              <a:buNone/>
            </a:pP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Created 5 relational tables with constraints and foreign keys.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Ensured data integrity, normalization, and indexing.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Python script automated data loading using </a:t>
            </a:r>
            <a:r>
              <a:rPr lang="en-US" sz="2400" dirty="0" err="1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pyodbc</a:t>
            </a: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Backup, retention, and disaster recovery plans in place.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9793E8-4270-F556-C04F-749754DBE9D8}"/>
              </a:ext>
            </a:extLst>
          </p:cNvPr>
          <p:cNvSpPr txBox="1">
            <a:spLocks/>
          </p:cNvSpPr>
          <p:nvPr/>
        </p:nvSpPr>
        <p:spPr>
          <a:xfrm>
            <a:off x="141789" y="1111155"/>
            <a:ext cx="6992937" cy="36036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Title: Data Collection &amp; Preprocessing</a:t>
            </a:r>
            <a:endParaRPr lang="en-US" noProof="1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2" y="105060"/>
            <a:ext cx="4133804" cy="859942"/>
          </a:xfrm>
        </p:spPr>
        <p:txBody>
          <a:bodyPr>
            <a:normAutofit/>
          </a:bodyPr>
          <a:lstStyle/>
          <a:p>
            <a:r>
              <a:rPr lang="en-CA" dirty="0"/>
              <a:t>Data Quality</a:t>
            </a:r>
            <a:endParaRPr lang="en-US" dirty="0"/>
          </a:p>
        </p:txBody>
      </p:sp>
      <p:pic>
        <p:nvPicPr>
          <p:cNvPr id="5122" name="Picture 2" descr="Understanding the Importance of Data Quality for Effective Business  Solutions">
            <a:extLst>
              <a:ext uri="{FF2B5EF4-FFF2-40B4-BE49-F238E27FC236}">
                <a16:creationId xmlns:a16="http://schemas.microsoft.com/office/drawing/2014/main" id="{A8B93886-3203-5587-FA07-F2E28FB6B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2" y="1930907"/>
            <a:ext cx="4493084" cy="2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775627F-39CE-4FCC-55C0-64F4934E00CA}"/>
              </a:ext>
            </a:extLst>
          </p:cNvPr>
          <p:cNvSpPr txBox="1">
            <a:spLocks/>
          </p:cNvSpPr>
          <p:nvPr/>
        </p:nvSpPr>
        <p:spPr>
          <a:xfrm>
            <a:off x="845750" y="1088827"/>
            <a:ext cx="6992937" cy="36036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Title: Ensuring High Data Quality</a:t>
            </a:r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3783D-CA30-E377-EB6C-B73CCBC2E0D0}"/>
              </a:ext>
            </a:extLst>
          </p:cNvPr>
          <p:cNvSpPr/>
          <p:nvPr/>
        </p:nvSpPr>
        <p:spPr>
          <a:xfrm>
            <a:off x="7707086" y="6423178"/>
            <a:ext cx="3933368" cy="388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5126" name="Content Placeholder 3">
            <a:extLst>
              <a:ext uri="{FF2B5EF4-FFF2-40B4-BE49-F238E27FC236}">
                <a16:creationId xmlns:a16="http://schemas.microsoft.com/office/drawing/2014/main" id="{DE79E163-C84D-03A8-9C9B-EE39E161C0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3886999"/>
              </p:ext>
            </p:extLst>
          </p:nvPr>
        </p:nvGraphicFramePr>
        <p:xfrm>
          <a:off x="4773492" y="346184"/>
          <a:ext cx="7219976" cy="6159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827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68" y="-169016"/>
            <a:ext cx="9720072" cy="1499616"/>
          </a:xfrm>
        </p:spPr>
        <p:txBody>
          <a:bodyPr/>
          <a:lstStyle/>
          <a:p>
            <a:r>
              <a:rPr lang="en-CA" dirty="0"/>
              <a:t>Data Analysis and Visualization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B91A2A7-5CF3-E7CC-56D9-C61F6004A145}"/>
              </a:ext>
            </a:extLst>
          </p:cNvPr>
          <p:cNvSpPr txBox="1">
            <a:spLocks/>
          </p:cNvSpPr>
          <p:nvPr/>
        </p:nvSpPr>
        <p:spPr>
          <a:xfrm>
            <a:off x="277969" y="1846467"/>
            <a:ext cx="2759872" cy="446220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SQL used to query structured data for KPIs.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Tableau/Power BI dashboard ideas:</a:t>
            </a:r>
          </a:p>
          <a:p>
            <a:pPr marL="653796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Top products &amp; brands</a:t>
            </a:r>
          </a:p>
          <a:p>
            <a:pPr marL="653796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Sales by region and date</a:t>
            </a:r>
          </a:p>
          <a:p>
            <a:pPr marL="653796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Customer segments &amp; purchase frequency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Use cases: Marketing analysis, forecasting, sales optimization.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D8D6408-66CC-B549-5BD8-B75CD6BDA6DF}"/>
              </a:ext>
            </a:extLst>
          </p:cNvPr>
          <p:cNvSpPr txBox="1">
            <a:spLocks/>
          </p:cNvSpPr>
          <p:nvPr/>
        </p:nvSpPr>
        <p:spPr>
          <a:xfrm>
            <a:off x="898554" y="1150419"/>
            <a:ext cx="6992937" cy="36036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Title: Insights &amp; Dashboards</a:t>
            </a:r>
            <a:endParaRPr lang="en-US" noProof="1"/>
          </a:p>
        </p:txBody>
      </p:sp>
      <p:pic>
        <p:nvPicPr>
          <p:cNvPr id="7" name="Picture 6" descr="A screenshot of a computer monitor&#10;&#10;AI-generated content may be incorrect.">
            <a:extLst>
              <a:ext uri="{FF2B5EF4-FFF2-40B4-BE49-F238E27FC236}">
                <a16:creationId xmlns:a16="http://schemas.microsoft.com/office/drawing/2014/main" id="{698646C2-36FF-4579-F760-58E01F72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39" y="1856627"/>
            <a:ext cx="8778241" cy="3800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9A3588-AD6C-4AE9-6E71-6C1B91AB699D}"/>
              </a:ext>
            </a:extLst>
          </p:cNvPr>
          <p:cNvSpPr/>
          <p:nvPr/>
        </p:nvSpPr>
        <p:spPr>
          <a:xfrm>
            <a:off x="7707086" y="6423178"/>
            <a:ext cx="3933368" cy="388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5617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5BE26C-906F-BA34-7D08-BE35321F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658" y="470433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0070C0"/>
                </a:solidFill>
              </a:rPr>
              <a:t>Revenue </a:t>
            </a:r>
            <a:r>
              <a:rPr lang="en-US" kern="1200" cap="all" spc="20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136CB-5DB8-F9D8-91AE-08FB4182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58DB212-BFA2-403F-85EF-DFD3FF6D973A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6C7D731-019B-7704-8E0D-4085C83A6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234675"/>
            <a:ext cx="6569964" cy="29642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2BC16C-8446-1D79-EB97-4938E381B485}"/>
              </a:ext>
            </a:extLst>
          </p:cNvPr>
          <p:cNvSpPr/>
          <p:nvPr/>
        </p:nvSpPr>
        <p:spPr>
          <a:xfrm>
            <a:off x="7707086" y="6423178"/>
            <a:ext cx="3933368" cy="388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890408-CB21-41CD-9755-90547E400A32}"/>
              </a:ext>
            </a:extLst>
          </p:cNvPr>
          <p:cNvSpPr/>
          <p:nvPr/>
        </p:nvSpPr>
        <p:spPr>
          <a:xfrm>
            <a:off x="156754" y="143691"/>
            <a:ext cx="11874137" cy="657061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460F18-85C1-90C9-5560-0D3781529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36" y="3268557"/>
            <a:ext cx="7483104" cy="3348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703827-61D0-E202-E474-C776207475CE}"/>
              </a:ext>
            </a:extLst>
          </p:cNvPr>
          <p:cNvSpPr txBox="1"/>
          <p:nvPr/>
        </p:nvSpPr>
        <p:spPr>
          <a:xfrm>
            <a:off x="428003" y="4487167"/>
            <a:ext cx="37581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kern="1200" cap="all" spc="200" baseline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Brand &amp; Category </a:t>
            </a:r>
          </a:p>
          <a:p>
            <a:pPr algn="ctr"/>
            <a:r>
              <a:rPr lang="en-US" sz="3000" kern="1200" cap="all" spc="200" baseline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Revenue Intelligence</a:t>
            </a:r>
            <a:endParaRPr lang="en-CA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B5448-ABF0-E249-9E78-F9D7B4030FB4}"/>
              </a:ext>
            </a:extLst>
          </p:cNvPr>
          <p:cNvSpPr txBox="1"/>
          <p:nvPr/>
        </p:nvSpPr>
        <p:spPr>
          <a:xfrm>
            <a:off x="7565982" y="1266395"/>
            <a:ext cx="37581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kern="1200" cap="all" spc="200" baseline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Time &amp; Territory Revenue</a:t>
            </a:r>
            <a:endParaRPr lang="en-CA" sz="3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79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35E7C-21CC-D85F-0CA8-1BAF836C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99600A-C856-FC83-BF4D-126BB297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11" y="280627"/>
            <a:ext cx="6155826" cy="28009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76DCA-40EC-4CFD-64E4-4E25D23A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58DB212-BFA2-403F-85EF-DFD3FF6D973A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AE4D85-BAE7-2D15-B821-CC9A424DF7BE}"/>
              </a:ext>
            </a:extLst>
          </p:cNvPr>
          <p:cNvSpPr/>
          <p:nvPr/>
        </p:nvSpPr>
        <p:spPr>
          <a:xfrm>
            <a:off x="7707086" y="6589486"/>
            <a:ext cx="3933368" cy="2218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816527-CDD0-2478-47AC-17526FD3C2F4}"/>
              </a:ext>
            </a:extLst>
          </p:cNvPr>
          <p:cNvSpPr/>
          <p:nvPr/>
        </p:nvSpPr>
        <p:spPr>
          <a:xfrm>
            <a:off x="7707086" y="6423178"/>
            <a:ext cx="3933368" cy="388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3C423-51DF-C69D-DA2E-BB6B48AC23E2}"/>
              </a:ext>
            </a:extLst>
          </p:cNvPr>
          <p:cNvSpPr/>
          <p:nvPr/>
        </p:nvSpPr>
        <p:spPr>
          <a:xfrm>
            <a:off x="156754" y="143691"/>
            <a:ext cx="11874137" cy="657061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6D8C01-B3BB-5A89-0839-2689A0B89872}"/>
              </a:ext>
            </a:extLst>
          </p:cNvPr>
          <p:cNvSpPr txBox="1">
            <a:spLocks/>
          </p:cNvSpPr>
          <p:nvPr/>
        </p:nvSpPr>
        <p:spPr>
          <a:xfrm>
            <a:off x="6474236" y="1252728"/>
            <a:ext cx="5336763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spc="200" dirty="0">
                <a:solidFill>
                  <a:srgbClr val="CC00CC"/>
                </a:solidFill>
              </a:rPr>
              <a:t>Product Volume &amp; Order</a:t>
            </a:r>
          </a:p>
          <a:p>
            <a:pPr algn="ctr"/>
            <a:r>
              <a:rPr lang="en-US" sz="3000" spc="200" dirty="0">
                <a:solidFill>
                  <a:srgbClr val="CC00CC"/>
                </a:solidFill>
              </a:rPr>
              <a:t>Distribution Across Brands</a:t>
            </a:r>
          </a:p>
        </p:txBody>
      </p:sp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0326335F-1C9F-C114-684E-19E30BDC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519" y="3218464"/>
            <a:ext cx="7663070" cy="3429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89DE8F8-4168-4950-28C3-5FACEF7E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10" y="4258266"/>
            <a:ext cx="3889061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spc="200" dirty="0">
                <a:solidFill>
                  <a:srgbClr val="FF0066"/>
                </a:solidFill>
              </a:rPr>
              <a:t>Top Product Ratings &amp; Revenue Impact Segmentation</a:t>
            </a:r>
            <a:endParaRPr lang="en-US" sz="3000" kern="1200" cap="all" spc="200" baseline="0" dirty="0">
              <a:solidFill>
                <a:srgbClr val="FF006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8782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E4C84F-7457-4662-AFA3-554A32B9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F9B39E-8A25-4BC3-B3C0-ACD46B94E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Enhancement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91CE2E-0B4F-41F3-95F2-0EB700368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FF9CF53-E336-D2FE-627C-A67B0E51E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0017"/>
              </p:ext>
            </p:extLst>
          </p:nvPr>
        </p:nvGraphicFramePr>
        <p:xfrm>
          <a:off x="391886" y="701326"/>
          <a:ext cx="11393714" cy="3296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Files in folders">
            <a:extLst>
              <a:ext uri="{FF2B5EF4-FFF2-40B4-BE49-F238E27FC236}">
                <a16:creationId xmlns:a16="http://schemas.microsoft.com/office/drawing/2014/main" id="{B8C74202-6BE6-0CA3-E63A-86912534C3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1687" b="140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1C7DE-2D1D-49A7-827F-C96EAE6F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CD3DE8-0763-8129-5ADC-2C49393D5FE0}"/>
              </a:ext>
            </a:extLst>
          </p:cNvPr>
          <p:cNvSpPr txBox="1">
            <a:spLocks/>
          </p:cNvSpPr>
          <p:nvPr/>
        </p:nvSpPr>
        <p:spPr>
          <a:xfrm>
            <a:off x="833627" y="1740724"/>
            <a:ext cx="10786873" cy="472998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FakeStoreAPI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. (n.d.). Fake Store API.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https://fakestoreapi.com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Kaggle. (n.d.). E-commerce data. Kaggle.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https://www.kaggle.com/datasets/carrie1/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ecommerce-data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 </a:t>
            </a:r>
          </a:p>
          <a:p>
            <a:pPr lvl="1"/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Microsoft. (n.d.). SQL Server 2019 documentation.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https://learn.microsoft.com/en-us/sql/sql-server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Pandas Development Team. (2024). Pandas (v2.2.2) [Python library].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NumPy Developers. (2024). NumPy (v1.26) [Python library].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https://numpy.org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JetBrains. (n.d.). PyCharm: Python IDE for professional developers.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https://www.jetbrains.com/pycharm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Tableau Software. (n.d.). Tableau: Visual analytics platform.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https://www.tableau.com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Power BI. (n.d.). Business intelligence like never before.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https://powerbi.microsoft.com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OpenRefine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. (n.d.). </a:t>
            </a:r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OpenRefine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: A free, open source, powerful tool for working with messy data.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https://openrefine.org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CaptainVerify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. (2021, April 22). Why is data quality important? </a:t>
            </a:r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CaptainVerify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https://captainverify.com/blog/importance-data-quality.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Peipman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, G. (2021, May 19). Using Azure Blob Storage to store MSSQL database files. gunnarpeipman.com.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https://gunnarpeipman.com/mssql-files-on-azure-blob-storage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Our Voices. (n.d.). Multiple types and ways of collecting data. Our Voices.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https://ourvoicesou.co.uk/how-to-involve-children-and-young-people-in-research/3-involving-children-and-young-people-in-all-stages-of-research/multiple-types-and-ways-of-collecting-data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Dibimbing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. (2023, July 27). Apa </a:t>
            </a:r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itu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data </a:t>
            </a:r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terintegrasi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? </a:t>
            </a:r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Dibimbing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https://dibimbing.id/blog/detail/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apa-itu-data-terintegrasi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GreenGeeks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. (2019, November 8). 4 things you can't ignore when your eCommerce sales are down. </a:t>
            </a:r>
            <a:r>
              <a:rPr lang="en-US" sz="1300" dirty="0" err="1">
                <a:solidFill>
                  <a:schemeClr val="tx2"/>
                </a:solidFill>
                <a:highlight>
                  <a:srgbClr val="000000"/>
                </a:highlight>
              </a:rPr>
              <a:t>GreenGeeks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https://www.greengeeks.com/blog/4-things-you-cant-ignore-when-your-ecommerce-sales-are-down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BW Marketing World. (2023, October 20). Online retail sales surge 14% YoY; consumer electronics sales up by 60% in October: Report. BW Marketing World. </a:t>
            </a:r>
            <a:r>
              <a:rPr lang="en-US" sz="1300" dirty="0">
                <a:solidFill>
                  <a:srgbClr val="6B9F25"/>
                </a:solidFill>
                <a:highlight>
                  <a:srgbClr val="000000"/>
                </a:highlight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https://www.bwmarketingworld.com/article/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online-retail-sales-surge-14-yoy-consumer-electronics-sales-up-by-60-in-october-report-538964</a:t>
            </a:r>
            <a:r>
              <a:rPr lang="en-US" sz="13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BB4F0-F58C-A5F7-C638-F8F3E19B96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837333" y="6470704"/>
            <a:ext cx="973667" cy="274320"/>
          </a:xfrm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58DB212-BFA2-403F-85EF-DFD3FF6D973A}" type="slidenum">
              <a:rPr lang="en-US" noProof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80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3D45596-EA0E-4DD4-956D-80389BE0D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6A78A1-C775-42C8-9A7B-6998977BC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0DA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4" descr="Integrating Python with Tableau – A Quick Guide">
            <a:extLst>
              <a:ext uri="{FF2B5EF4-FFF2-40B4-BE49-F238E27FC236}">
                <a16:creationId xmlns:a16="http://schemas.microsoft.com/office/drawing/2014/main" id="{38A156FA-9898-4031-E27E-2F70D43AE9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27FB03-A39D-6E6B-6B3F-0EF9EAED1ACF}"/>
              </a:ext>
            </a:extLst>
          </p:cNvPr>
          <p:cNvSpPr/>
          <p:nvPr/>
        </p:nvSpPr>
        <p:spPr>
          <a:xfrm>
            <a:off x="156754" y="143691"/>
            <a:ext cx="11874137" cy="657061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4" name="Picture 2" descr="7 Sample Thank You Notes for Business">
            <a:extLst>
              <a:ext uri="{FF2B5EF4-FFF2-40B4-BE49-F238E27FC236}">
                <a16:creationId xmlns:a16="http://schemas.microsoft.com/office/drawing/2014/main" id="{9B10F2D0-F9B8-E342-E2D1-80E63856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9" y="-637033"/>
            <a:ext cx="12188952" cy="812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3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186" r="20132"/>
          <a:stretch>
            <a:fillRect/>
          </a:stretch>
        </p:blipFill>
        <p:spPr>
          <a:xfrm>
            <a:off x="5367648" y="13063"/>
            <a:ext cx="6824352" cy="6822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7" y="-433957"/>
            <a:ext cx="3759807" cy="1547813"/>
          </a:xfrm>
        </p:spPr>
        <p:txBody>
          <a:bodyPr/>
          <a:lstStyle/>
          <a:p>
            <a:r>
              <a:rPr lang="en-US" dirty="0"/>
              <a:t>Slide Content 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451" y="1327239"/>
            <a:ext cx="3756943" cy="3298298"/>
          </a:xfrm>
        </p:spPr>
        <p:txBody>
          <a:bodyPr>
            <a:noAutofit/>
          </a:bodyPr>
          <a:lstStyle/>
          <a:p>
            <a:pPr marL="342900" indent="-342900">
              <a:buClr>
                <a:srgbClr val="00FFFF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FFFF"/>
                </a:solidFill>
              </a:rPr>
              <a:t>Introduction </a:t>
            </a:r>
          </a:p>
          <a:p>
            <a:pPr marL="342900" indent="-342900">
              <a:buClr>
                <a:srgbClr val="00FFFF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FFFF"/>
                </a:solidFill>
              </a:rPr>
              <a:t> Problem &amp; Solution</a:t>
            </a:r>
          </a:p>
          <a:p>
            <a:pPr marL="342900" indent="-342900">
              <a:buClr>
                <a:srgbClr val="00FFFF"/>
              </a:buClr>
              <a:buFont typeface="+mj-lt"/>
              <a:buAutoNum type="arabicPeriod"/>
            </a:pPr>
            <a:r>
              <a:rPr lang="en-US" sz="2000" dirty="0">
                <a:solidFill>
                  <a:srgbClr val="00FFFF"/>
                </a:solidFill>
              </a:rPr>
              <a:t>Data Research and Integration</a:t>
            </a:r>
          </a:p>
          <a:p>
            <a:pPr marL="342900" indent="-342900">
              <a:buClr>
                <a:srgbClr val="00FFFF"/>
              </a:buClr>
              <a:buFont typeface="+mj-lt"/>
              <a:buAutoNum type="arabicPeriod"/>
            </a:pPr>
            <a:r>
              <a:rPr lang="en-US" sz="2000" noProof="1">
                <a:solidFill>
                  <a:srgbClr val="00FFFF"/>
                </a:solidFill>
              </a:rPr>
              <a:t>Data Collection</a:t>
            </a:r>
          </a:p>
          <a:p>
            <a:pPr marL="342900" indent="-342900">
              <a:buClr>
                <a:srgbClr val="00FFFF"/>
              </a:buClr>
              <a:buFont typeface="+mj-lt"/>
              <a:buAutoNum type="arabicPeriod"/>
            </a:pPr>
            <a:r>
              <a:rPr lang="en-US" sz="2000" noProof="1">
                <a:solidFill>
                  <a:srgbClr val="00FFFF"/>
                </a:solidFill>
              </a:rPr>
              <a:t>Data Storage and Maintenance</a:t>
            </a:r>
          </a:p>
          <a:p>
            <a:pPr marL="342900" indent="-342900">
              <a:buClr>
                <a:srgbClr val="00FFFF"/>
              </a:buClr>
              <a:buFont typeface="+mj-lt"/>
              <a:buAutoNum type="arabicPeriod"/>
            </a:pPr>
            <a:r>
              <a:rPr lang="en-US" sz="2000" noProof="1">
                <a:solidFill>
                  <a:srgbClr val="00FFFF"/>
                </a:solidFill>
              </a:rPr>
              <a:t>Data Quality</a:t>
            </a:r>
          </a:p>
          <a:p>
            <a:pPr marL="342900" indent="-342900">
              <a:buClr>
                <a:srgbClr val="00FFFF"/>
              </a:buClr>
              <a:buFont typeface="+mj-lt"/>
              <a:buAutoNum type="arabicPeriod"/>
            </a:pPr>
            <a:r>
              <a:rPr lang="en-US" sz="2000" noProof="1">
                <a:solidFill>
                  <a:srgbClr val="00FFFF"/>
                </a:solidFill>
              </a:rPr>
              <a:t>Data Analysis and Visualisation</a:t>
            </a:r>
          </a:p>
          <a:p>
            <a:pPr marL="342900" indent="-342900">
              <a:buClr>
                <a:srgbClr val="00FFFF"/>
              </a:buClr>
              <a:buFont typeface="+mj-lt"/>
              <a:buAutoNum type="arabicPeriod"/>
            </a:pPr>
            <a:r>
              <a:rPr lang="en-US" sz="2000" noProof="1">
                <a:solidFill>
                  <a:srgbClr val="00FFFF"/>
                </a:solidFill>
              </a:rPr>
              <a:t>Devops</a:t>
            </a:r>
          </a:p>
          <a:p>
            <a:pPr marL="342900" indent="-342900">
              <a:buClr>
                <a:srgbClr val="00FFFF"/>
              </a:buClr>
              <a:buFont typeface="+mj-lt"/>
              <a:buAutoNum type="arabicPeriod"/>
            </a:pPr>
            <a:r>
              <a:rPr lang="en-US" sz="2000" noProof="1">
                <a:solidFill>
                  <a:srgbClr val="00FFFF"/>
                </a:solidFill>
              </a:rPr>
              <a:t>Future Enhancement</a:t>
            </a:r>
          </a:p>
          <a:p>
            <a:pPr marL="342900" indent="-342900">
              <a:buClr>
                <a:srgbClr val="00FFFF"/>
              </a:buClr>
              <a:buFont typeface="+mj-lt"/>
              <a:buAutoNum type="arabicPeriod"/>
            </a:pPr>
            <a:r>
              <a:rPr lang="en-US" sz="2000" noProof="1">
                <a:solidFill>
                  <a:srgbClr val="00FFFF"/>
                </a:solidFill>
              </a:rPr>
              <a:t>References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6005" y="1050254"/>
            <a:ext cx="6992937" cy="3603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Title</a:t>
            </a:r>
            <a:r>
              <a:rPr lang="en-US" dirty="0"/>
              <a:t>: Online Retail Sales Analysis – Project Overview</a:t>
            </a:r>
            <a:endParaRPr lang="en-U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96161"/>
            <a:ext cx="6992936" cy="4500000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002060"/>
                </a:solidFill>
              </a:rPr>
              <a:t>This project is all about understanding online shopping trends using data.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7030A0"/>
                </a:solidFill>
              </a:rPr>
              <a:t>We worked with real transaction data (from Kaggle) and enriched it with extra product info using </a:t>
            </a:r>
            <a:r>
              <a:rPr lang="en-US" sz="2200" dirty="0" err="1">
                <a:solidFill>
                  <a:srgbClr val="7030A0"/>
                </a:solidFill>
              </a:rPr>
              <a:t>FakeStore</a:t>
            </a:r>
            <a:r>
              <a:rPr lang="en-US" sz="2200" dirty="0">
                <a:solidFill>
                  <a:srgbClr val="7030A0"/>
                </a:solidFill>
              </a:rPr>
              <a:t> API to simulate metadata.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Our goal was to build a full pipeline: from collecting and cleaning data → storing in a database → to analyzing in Tableau/Power BI.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00B0F0"/>
                </a:solidFill>
              </a:rPr>
              <a:t>The final system helps track customer behavior, product popularity, and sales trends.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chemeClr val="accent4"/>
                </a:solidFill>
              </a:rPr>
              <a:t>Tools: Python (ETL), SQL Server (Data Storage), Tableau (Visualization).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60EECBB-989F-48EA-AA88-7967BCA18E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847" r="55477"/>
          <a:stretch>
            <a:fillRect/>
          </a:stretch>
        </p:blipFill>
        <p:spPr>
          <a:xfrm>
            <a:off x="7804150" y="0"/>
            <a:ext cx="4387850" cy="685799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1536B-93ED-432A-BBEA-AF185E223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A4C23-AD4D-F6A3-1B1E-7687B376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problem is being solve?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25FD6-FEBC-9697-5744-C8C3C2010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30" y="446565"/>
            <a:ext cx="6552450" cy="3803700"/>
          </a:xfrm>
        </p:spPr>
        <p:txBody>
          <a:bodyPr anchor="ctr">
            <a:noAutofit/>
          </a:bodyPr>
          <a:lstStyle/>
          <a:p>
            <a:pPr algn="just"/>
            <a:r>
              <a:rPr lang="en-US" sz="3000" dirty="0"/>
              <a:t>The organization couldn’t make informed decisions due to messy, incomplete, and flat e-commerce data that lacked product details like brand, category, and rating.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dirty="0"/>
              <a:t>This limited the ability to analyze sales, understand customers, or track product performance.</a:t>
            </a:r>
            <a:endParaRPr lang="en-CA" sz="3000" dirty="0"/>
          </a:p>
        </p:txBody>
      </p:sp>
      <p:pic>
        <p:nvPicPr>
          <p:cNvPr id="22" name="Graphic 21" descr="Statistics">
            <a:extLst>
              <a:ext uri="{FF2B5EF4-FFF2-40B4-BE49-F238E27FC236}">
                <a16:creationId xmlns:a16="http://schemas.microsoft.com/office/drawing/2014/main" id="{A7CC092D-7D6B-B8FD-A887-BD61D0242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0371" y="446565"/>
            <a:ext cx="3606798" cy="36067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06EC5-CE54-9DA7-87D4-4598C18A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5AB74-26F2-27A2-3E16-A1CD2C0101B8}"/>
              </a:ext>
            </a:extLst>
          </p:cNvPr>
          <p:cNvSpPr/>
          <p:nvPr/>
        </p:nvSpPr>
        <p:spPr>
          <a:xfrm>
            <a:off x="7707086" y="6423178"/>
            <a:ext cx="3933368" cy="38813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50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93DCB2-C03B-216E-F5FD-5544A218E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B5BC-57E3-2C69-5720-5103C781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23960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What were the key issues?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75AC9-3EE1-A039-7D1B-A7EB22A7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2166C2D-AA4A-15BF-0694-967C379D54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17765"/>
              </p:ext>
            </p:extLst>
          </p:nvPr>
        </p:nvGraphicFramePr>
        <p:xfrm>
          <a:off x="1023937" y="1669144"/>
          <a:ext cx="10500405" cy="4639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F9BEA1D-1088-3415-A364-B88F305390E6}"/>
              </a:ext>
            </a:extLst>
          </p:cNvPr>
          <p:cNvSpPr/>
          <p:nvPr/>
        </p:nvSpPr>
        <p:spPr>
          <a:xfrm>
            <a:off x="7707086" y="6423178"/>
            <a:ext cx="3933368" cy="388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738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C9D99A-BA48-2B27-B3F1-57047BC5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C1B1-0D53-3EEA-5D18-0F590451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What solution did we arrive at?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3FB47-6B0D-CF95-FA62-70482BFB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8DB212-BFA2-403F-85EF-DFD3FF6D973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FF2407-66C1-BD50-C88B-D556FB17B8BC}"/>
              </a:ext>
            </a:extLst>
          </p:cNvPr>
          <p:cNvSpPr/>
          <p:nvPr/>
        </p:nvSpPr>
        <p:spPr>
          <a:xfrm>
            <a:off x="7707086" y="6423178"/>
            <a:ext cx="3933368" cy="388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C588E55-F9AD-C8B0-C936-EE23753C98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243233"/>
              </p:ext>
            </p:extLst>
          </p:nvPr>
        </p:nvGraphicFramePr>
        <p:xfrm>
          <a:off x="1023938" y="1828800"/>
          <a:ext cx="9720262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727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95D1895E-D485-E935-B7BE-72D3DB30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3" y="179795"/>
            <a:ext cx="8324442" cy="6383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22AAA-B28B-7284-E8CD-78B5A4AE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034" y="179795"/>
            <a:ext cx="9720072" cy="1499616"/>
          </a:xfrm>
        </p:spPr>
        <p:txBody>
          <a:bodyPr>
            <a:normAutofit/>
          </a:bodyPr>
          <a:lstStyle/>
          <a:p>
            <a:pPr algn="r"/>
            <a:r>
              <a:rPr lang="en-US" sz="4800" dirty="0"/>
              <a:t>System Flow Diagram</a:t>
            </a:r>
            <a:endParaRPr lang="en-CA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56C21-1CBE-0944-E9D1-1119F6B14D4B}"/>
              </a:ext>
            </a:extLst>
          </p:cNvPr>
          <p:cNvSpPr/>
          <p:nvPr/>
        </p:nvSpPr>
        <p:spPr>
          <a:xfrm>
            <a:off x="7707086" y="6423178"/>
            <a:ext cx="3933368" cy="388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49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Data Research and Integration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4815" y="1010767"/>
            <a:ext cx="6992937" cy="360362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Title</a:t>
            </a:r>
            <a:r>
              <a:rPr lang="en-CA" dirty="0"/>
              <a:t>: Data Exploration &amp; Integration</a:t>
            </a:r>
            <a:endParaRPr lang="en-U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992" y="1774115"/>
            <a:ext cx="6992936" cy="4500000"/>
          </a:xfrm>
        </p:spPr>
        <p:txBody>
          <a:bodyPr>
            <a:normAutofit/>
          </a:bodyPr>
          <a:lstStyle/>
          <a:p>
            <a:pPr lvl="0"/>
            <a:r>
              <a:rPr lang="en-CA" b="1" dirty="0"/>
              <a:t>Kaggle Online Retail Dataset</a:t>
            </a:r>
            <a:endParaRPr lang="en-CA" dirty="0"/>
          </a:p>
          <a:p>
            <a:r>
              <a:rPr lang="en-CA" b="1" dirty="0"/>
              <a:t>(</a:t>
            </a:r>
            <a:r>
              <a:rPr lang="en-CA" b="1" u="sng" dirty="0">
                <a:hlinkClick r:id="rId2"/>
              </a:rPr>
              <a:t>https://www.kaggle.com/datasets/carrie1/ecommerce-data</a:t>
            </a:r>
            <a:r>
              <a:rPr lang="en-CA" b="1" dirty="0"/>
              <a:t>) </a:t>
            </a:r>
            <a:r>
              <a:rPr lang="en-CA" dirty="0"/>
              <a:t>:</a:t>
            </a:r>
          </a:p>
          <a:p>
            <a:pPr lvl="1"/>
            <a:r>
              <a:rPr lang="en-CA" sz="2200" dirty="0"/>
              <a:t>It contains historical sales records with customer ID, invoice number, product codes, quantity, price, date, and location.</a:t>
            </a:r>
          </a:p>
          <a:p>
            <a:pPr lvl="1"/>
            <a:r>
              <a:rPr lang="en-CA" sz="2200" dirty="0"/>
              <a:t>Key Tables derived: Orders, </a:t>
            </a:r>
            <a:r>
              <a:rPr lang="en-CA" sz="2200" dirty="0" err="1"/>
              <a:t>OrderDetails</a:t>
            </a:r>
            <a:r>
              <a:rPr lang="en-CA" sz="2200" dirty="0"/>
              <a:t>, Customers, Products</a:t>
            </a:r>
          </a:p>
          <a:p>
            <a:pPr lvl="0"/>
            <a:r>
              <a:rPr lang="en-CA" b="1" dirty="0" err="1"/>
              <a:t>FakeStoreAPI</a:t>
            </a:r>
            <a:r>
              <a:rPr lang="en-CA" b="1" dirty="0"/>
              <a:t> (</a:t>
            </a:r>
            <a:r>
              <a:rPr lang="en-CA" b="1" u="sng" dirty="0">
                <a:hlinkClick r:id="rId3"/>
              </a:rPr>
              <a:t>https://fakestoreapi.com/products</a:t>
            </a:r>
            <a:r>
              <a:rPr lang="en-CA" b="1" dirty="0"/>
              <a:t>)</a:t>
            </a:r>
            <a:r>
              <a:rPr lang="en-CA" dirty="0"/>
              <a:t>:</a:t>
            </a:r>
          </a:p>
          <a:p>
            <a:pPr lvl="1"/>
            <a:r>
              <a:rPr lang="en-CA" sz="2200" dirty="0"/>
              <a:t>It used to enrich products with additional metadata: Category, Brand, Rating, and </a:t>
            </a:r>
            <a:r>
              <a:rPr lang="en-CA" sz="2200" dirty="0" err="1"/>
              <a:t>ImageURL</a:t>
            </a:r>
            <a:r>
              <a:rPr lang="en-CA" sz="2200" dirty="0"/>
              <a:t>.</a:t>
            </a:r>
          </a:p>
          <a:p>
            <a:pPr lvl="1"/>
            <a:r>
              <a:rPr lang="en-CA" sz="2200" dirty="0"/>
              <a:t>This helps simulate a real-world catalog with diversified product types and associated attributes.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t>8</a:t>
            </a:fld>
            <a:endParaRPr lang="en-US" dirty="0"/>
          </a:p>
        </p:txBody>
      </p:sp>
      <p:pic>
        <p:nvPicPr>
          <p:cNvPr id="31" name="Picture 30" descr="A funnel with icons and arrows&#10;&#10;AI-generated content may be incorrect.">
            <a:extLst>
              <a:ext uri="{FF2B5EF4-FFF2-40B4-BE49-F238E27FC236}">
                <a16:creationId xmlns:a16="http://schemas.microsoft.com/office/drawing/2014/main" id="{447BC66E-326E-7684-6972-3DDB93494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667" y="0"/>
            <a:ext cx="5887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937" y="360000"/>
            <a:ext cx="11473200" cy="540000"/>
          </a:xfrm>
        </p:spPr>
        <p:txBody>
          <a:bodyPr>
            <a:normAutofit fontScale="90000"/>
          </a:bodyPr>
          <a:lstStyle/>
          <a:p>
            <a:r>
              <a:rPr lang="en-CA" dirty="0"/>
              <a:t>Data Collection</a:t>
            </a:r>
            <a:endParaRPr lang="en-US" dirty="0"/>
          </a:p>
        </p:txBody>
      </p:sp>
      <p:graphicFrame>
        <p:nvGraphicFramePr>
          <p:cNvPr id="7172" name="Content Placeholder 3">
            <a:extLst>
              <a:ext uri="{FF2B5EF4-FFF2-40B4-BE49-F238E27FC236}">
                <a16:creationId xmlns:a16="http://schemas.microsoft.com/office/drawing/2014/main" id="{FC1AC92A-D08B-5BBA-9F57-6E1BF409041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35371603"/>
              </p:ext>
            </p:extLst>
          </p:nvPr>
        </p:nvGraphicFramePr>
        <p:xfrm>
          <a:off x="6543078" y="1685797"/>
          <a:ext cx="5053833" cy="44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C8777-B2FA-BC90-B333-90217A872BA2}"/>
              </a:ext>
            </a:extLst>
          </p:cNvPr>
          <p:cNvSpPr txBox="1">
            <a:spLocks/>
          </p:cNvSpPr>
          <p:nvPr/>
        </p:nvSpPr>
        <p:spPr>
          <a:xfrm>
            <a:off x="7357942" y="1050254"/>
            <a:ext cx="6992937" cy="36036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Title: Data Collection &amp; Preprocessing</a:t>
            </a:r>
            <a:endParaRPr lang="en-US" noProof="1"/>
          </a:p>
        </p:txBody>
      </p:sp>
      <p:pic>
        <p:nvPicPr>
          <p:cNvPr id="7170" name="Picture 2" descr="Multiple types and ways of collecting data - Our Voices">
            <a:extLst>
              <a:ext uri="{FF2B5EF4-FFF2-40B4-BE49-F238E27FC236}">
                <a16:creationId xmlns:a16="http://schemas.microsoft.com/office/drawing/2014/main" id="{C44020B6-AD9E-692C-10FB-314C0A540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456" y="553453"/>
            <a:ext cx="6630141" cy="619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B1B91E-AAA6-78FA-BA58-E7CDF8ABFF98}"/>
              </a:ext>
            </a:extLst>
          </p:cNvPr>
          <p:cNvSpPr/>
          <p:nvPr/>
        </p:nvSpPr>
        <p:spPr>
          <a:xfrm>
            <a:off x="7707086" y="6423178"/>
            <a:ext cx="3933368" cy="388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180</TotalTime>
  <Words>1221</Words>
  <Application>Microsoft Office PowerPoint</Application>
  <PresentationFormat>Widescreen</PresentationFormat>
  <Paragraphs>124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Arial</vt:lpstr>
      <vt:lpstr>Calibri</vt:lpstr>
      <vt:lpstr>Times New Roman</vt:lpstr>
      <vt:lpstr>Tw Cen MT</vt:lpstr>
      <vt:lpstr>Tw Cen MT Condensed</vt:lpstr>
      <vt:lpstr>Wingdings</vt:lpstr>
      <vt:lpstr>Wingdings 3</vt:lpstr>
      <vt:lpstr>Integral</vt:lpstr>
      <vt:lpstr>Team 5</vt:lpstr>
      <vt:lpstr>Slide Content :</vt:lpstr>
      <vt:lpstr>Introduction </vt:lpstr>
      <vt:lpstr>What problem is being solve?</vt:lpstr>
      <vt:lpstr>What were the key issues?</vt:lpstr>
      <vt:lpstr>What solution did we arrive at?</vt:lpstr>
      <vt:lpstr>System Flow Diagram</vt:lpstr>
      <vt:lpstr>Data Research and Integration</vt:lpstr>
      <vt:lpstr>Data Collection</vt:lpstr>
      <vt:lpstr>Data Storage and Maintenance</vt:lpstr>
      <vt:lpstr>Data Quality</vt:lpstr>
      <vt:lpstr>Data Analysis and Visualization</vt:lpstr>
      <vt:lpstr>Revenue Dashboard</vt:lpstr>
      <vt:lpstr>Top Product Ratings &amp; Revenue Impact Segmentation</vt:lpstr>
      <vt:lpstr>Future Enhancement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Hiral Parekh</dc:creator>
  <cp:lastModifiedBy>Hiral Parekh</cp:lastModifiedBy>
  <cp:revision>65</cp:revision>
  <dcterms:created xsi:type="dcterms:W3CDTF">2025-08-01T01:04:37Z</dcterms:created>
  <dcterms:modified xsi:type="dcterms:W3CDTF">2025-08-01T15:19:29Z</dcterms:modified>
</cp:coreProperties>
</file>